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70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272E-47C6-4495-A092-D1FDAB4FF883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D871-82C7-4CE0-8203-C889604AAF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1629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272E-47C6-4495-A092-D1FDAB4FF883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D871-82C7-4CE0-8203-C889604AAF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5760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272E-47C6-4495-A092-D1FDAB4FF883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D871-82C7-4CE0-8203-C889604AAF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8634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272E-47C6-4495-A092-D1FDAB4FF883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D871-82C7-4CE0-8203-C889604AAF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036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272E-47C6-4495-A092-D1FDAB4FF883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D871-82C7-4CE0-8203-C889604AAF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298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272E-47C6-4495-A092-D1FDAB4FF883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D871-82C7-4CE0-8203-C889604AAF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7595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272E-47C6-4495-A092-D1FDAB4FF883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D871-82C7-4CE0-8203-C889604AAF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6464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272E-47C6-4495-A092-D1FDAB4FF883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D871-82C7-4CE0-8203-C889604AAF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919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272E-47C6-4495-A092-D1FDAB4FF883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D871-82C7-4CE0-8203-C889604AAF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2986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272E-47C6-4495-A092-D1FDAB4FF883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D871-82C7-4CE0-8203-C889604AAF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823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272E-47C6-4495-A092-D1FDAB4FF883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0D871-82C7-4CE0-8203-C889604AAF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522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272E-47C6-4495-A092-D1FDAB4FF883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0D871-82C7-4CE0-8203-C889604AAF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69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82172" y="1948431"/>
            <a:ext cx="10608047" cy="1914863"/>
          </a:xfrm>
        </p:spPr>
        <p:txBody>
          <a:bodyPr/>
          <a:lstStyle/>
          <a:p>
            <a:r>
              <a:rPr lang="ru-RU" dirty="0" err="1" smtClean="0"/>
              <a:t>Му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list-filialy-vesnoj-zel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7" y="0"/>
            <a:ext cx="12243994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8000" y="246743"/>
            <a:ext cx="11088914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Муниципальное дошкольное образовательное учреждение</a:t>
            </a:r>
            <a:br>
              <a:rPr lang="ru-RU" sz="2800" dirty="0">
                <a:latin typeface="Monotype Corsiva" panose="03010101010201010101" pitchFamily="66" charset="0"/>
              </a:rPr>
            </a:br>
            <a:r>
              <a:rPr lang="ru-RU" sz="2800" dirty="0">
                <a:latin typeface="Monotype Corsiva" panose="03010101010201010101" pitchFamily="66" charset="0"/>
              </a:rPr>
              <a:t>ДС «Колокольчик» г. Катав-</a:t>
            </a:r>
            <a:r>
              <a:rPr lang="ru-RU" sz="2800" dirty="0" err="1">
                <a:latin typeface="Monotype Corsiva" panose="03010101010201010101" pitchFamily="66" charset="0"/>
              </a:rPr>
              <a:t>Ивановска</a:t>
            </a:r>
            <a:r>
              <a:rPr lang="ru-RU" sz="2800" dirty="0" smtClean="0">
                <a:latin typeface="Monotype Corsiva" panose="03010101010201010101" pitchFamily="66" charset="0"/>
              </a:rPr>
              <a:t>»</a:t>
            </a:r>
          </a:p>
          <a:p>
            <a:pPr algn="ctr"/>
            <a:r>
              <a:rPr lang="ru-RU" sz="6000" dirty="0" smtClean="0">
                <a:latin typeface="Monotype Corsiva" panose="03010101010201010101" pitchFamily="66" charset="0"/>
              </a:rPr>
              <a:t>краткосрочный </a:t>
            </a:r>
          </a:p>
          <a:p>
            <a:pPr algn="ctr"/>
            <a:r>
              <a:rPr lang="ru-RU" sz="6000" dirty="0" smtClean="0">
                <a:latin typeface="Monotype Corsiva" panose="03010101010201010101" pitchFamily="66" charset="0"/>
              </a:rPr>
              <a:t>ПРОЕКТ</a:t>
            </a:r>
            <a:endParaRPr lang="ru-RU" sz="6000" dirty="0">
              <a:latin typeface="Monotype Corsiva" panose="03010101010201010101" pitchFamily="66" charset="0"/>
            </a:endParaRPr>
          </a:p>
          <a:p>
            <a:pPr algn="ctr"/>
            <a:r>
              <a:rPr lang="ru-RU" sz="4400" dirty="0" smtClean="0">
                <a:latin typeface="Monotype Corsiva" panose="03010101010201010101" pitchFamily="66" charset="0"/>
              </a:rPr>
              <a:t>«Огород </a:t>
            </a:r>
            <a:r>
              <a:rPr lang="ru-RU" sz="4400" dirty="0">
                <a:latin typeface="Monotype Corsiva" panose="03010101010201010101" pitchFamily="66" charset="0"/>
              </a:rPr>
              <a:t>на подоконнике по сказке «Пых»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Для детей первой младшей группы</a:t>
            </a:r>
          </a:p>
          <a:p>
            <a:pPr algn="ctr"/>
            <a:endParaRPr lang="ru-RU" sz="2800" dirty="0">
              <a:latin typeface="Monotype Corsiva" panose="03010101010201010101" pitchFamily="66" charset="0"/>
            </a:endParaRPr>
          </a:p>
          <a:p>
            <a:pPr algn="ctr"/>
            <a:endParaRPr lang="ru-RU" sz="2800" dirty="0">
              <a:latin typeface="Monotype Corsiva" panose="03010101010201010101" pitchFamily="66" charset="0"/>
            </a:endParaRPr>
          </a:p>
          <a:p>
            <a:pPr algn="r"/>
            <a:r>
              <a:rPr lang="ru-RU" sz="2800" dirty="0">
                <a:latin typeface="Monotype Corsiva" panose="03010101010201010101" pitchFamily="66" charset="0"/>
              </a:rPr>
              <a:t>Подготовила воспитатель </a:t>
            </a:r>
          </a:p>
          <a:p>
            <a:pPr algn="r"/>
            <a:r>
              <a:rPr lang="ru-RU" sz="2800" dirty="0">
                <a:latin typeface="Monotype Corsiva" panose="03010101010201010101" pitchFamily="66" charset="0"/>
              </a:rPr>
              <a:t>1 мл. группы «</a:t>
            </a:r>
            <a:r>
              <a:rPr lang="ru-RU" sz="2800" dirty="0" err="1">
                <a:latin typeface="Monotype Corsiva" panose="03010101010201010101" pitchFamily="66" charset="0"/>
              </a:rPr>
              <a:t>Колобочки</a:t>
            </a:r>
            <a:r>
              <a:rPr lang="ru-RU" sz="2800" dirty="0">
                <a:latin typeface="Monotype Corsiva" panose="03010101010201010101" pitchFamily="66" charset="0"/>
              </a:rPr>
              <a:t>»</a:t>
            </a:r>
          </a:p>
          <a:p>
            <a:pPr algn="r"/>
            <a:r>
              <a:rPr lang="ru-RU" sz="2800" dirty="0" err="1">
                <a:latin typeface="Monotype Corsiva" panose="03010101010201010101" pitchFamily="66" charset="0"/>
              </a:rPr>
              <a:t>Н.А.Архипова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2021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/>
            </a:r>
            <a:br>
              <a:rPr lang="ru-RU" sz="2800" dirty="0">
                <a:latin typeface="Monotype Corsiva" panose="03010101010201010101" pitchFamily="66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63153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7428" y="2219166"/>
            <a:ext cx="5739618" cy="4404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303520" y="647114"/>
            <a:ext cx="30245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Monotype Corsiva" pitchFamily="66" charset="0"/>
              </a:rPr>
              <a:t>Наблюдение</a:t>
            </a:r>
            <a:r>
              <a:rPr lang="ru-RU" sz="2800" dirty="0" smtClean="0">
                <a:latin typeface="Monotype Corsiva" pitchFamily="66" charset="0"/>
              </a:rPr>
              <a:t> </a:t>
            </a:r>
            <a:r>
              <a:rPr lang="ru-RU" sz="3200" dirty="0" smtClean="0">
                <a:latin typeface="Monotype Corsiva" pitchFamily="66" charset="0"/>
              </a:rPr>
              <a:t>за ростом растений.</a:t>
            </a:r>
            <a:endParaRPr lang="ru-RU" sz="32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4347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123" name="Picture 3" descr="D:\!!!\Desktop\проект на окне\30daa71e-0374-4b78-b778-1f38cb2f492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3871" y="2176692"/>
            <a:ext cx="6175717" cy="468130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02855" y="422031"/>
            <a:ext cx="6049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Monotype Corsiva" pitchFamily="66" charset="0"/>
              </a:rPr>
              <a:t>Итоговая беседа с детьми «Урожай у нас неплох». - Презентация проекта.</a:t>
            </a:r>
            <a:endParaRPr lang="ru-RU" sz="32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4347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86930" y="2405576"/>
            <a:ext cx="80185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Работа с родителями</a:t>
            </a:r>
            <a:r>
              <a:rPr lang="ru-RU" sz="3200" b="1" smtClean="0">
                <a:latin typeface="Monotype Corsiva" pitchFamily="66" charset="0"/>
              </a:rPr>
              <a:t>:</a:t>
            </a:r>
            <a:r>
              <a:rPr lang="ru-RU" sz="3200" smtClean="0">
                <a:latin typeface="Monotype Corsiva" pitchFamily="66" charset="0"/>
              </a:rPr>
              <a:t> </a:t>
            </a:r>
          </a:p>
          <a:p>
            <a:pPr algn="ctr"/>
            <a:r>
              <a:rPr lang="ru-RU" sz="3200" smtClean="0">
                <a:latin typeface="Monotype Corsiva" pitchFamily="66" charset="0"/>
              </a:rPr>
              <a:t>Предложить </a:t>
            </a:r>
            <a:r>
              <a:rPr lang="ru-RU" sz="3200" dirty="0" smtClean="0">
                <a:latin typeface="Monotype Corsiva" pitchFamily="66" charset="0"/>
              </a:rPr>
              <a:t>мамам и папам привлечь своего </a:t>
            </a:r>
            <a:r>
              <a:rPr lang="ru-RU" sz="3200" dirty="0" err="1" smtClean="0">
                <a:latin typeface="Monotype Corsiva" pitchFamily="66" charset="0"/>
              </a:rPr>
              <a:t>ребѐнка </a:t>
            </a:r>
            <a:r>
              <a:rPr lang="ru-RU" sz="3200" dirty="0" smtClean="0">
                <a:latin typeface="Monotype Corsiva" pitchFamily="66" charset="0"/>
              </a:rPr>
              <a:t>к посадке и уходу за растениями в своем огороде, выделив для этой цели небольшую грядку для малыша.  Консультация для родителей «Что растет на огороде…»</a:t>
            </a:r>
            <a:endParaRPr lang="ru-RU" sz="32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4347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32185" y="689317"/>
            <a:ext cx="661181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Итоги реализации проекта «Огород на подоконнике» </a:t>
            </a:r>
          </a:p>
          <a:p>
            <a:pPr algn="ctr"/>
            <a:r>
              <a:rPr lang="ru-RU" sz="3200" dirty="0" smtClean="0">
                <a:latin typeface="Monotype Corsiva" pitchFamily="66" charset="0"/>
              </a:rPr>
              <a:t>В группе был создан «Огород на окне».</a:t>
            </a:r>
          </a:p>
          <a:p>
            <a:pPr algn="ctr"/>
            <a:r>
              <a:rPr lang="ru-RU" sz="3200" dirty="0" smtClean="0">
                <a:latin typeface="Monotype Corsiva" pitchFamily="66" charset="0"/>
              </a:rPr>
              <a:t>Дети получили представления о том, что растения живые, их надо поливать, сажать, выращивать.</a:t>
            </a:r>
          </a:p>
          <a:p>
            <a:pPr algn="ctr"/>
            <a:r>
              <a:rPr lang="ru-RU" sz="3200" dirty="0" smtClean="0">
                <a:latin typeface="Monotype Corsiva" pitchFamily="66" charset="0"/>
              </a:rPr>
              <a:t>Дети расширили представления о труде взрослых, научились называть трудовые действия.</a:t>
            </a:r>
          </a:p>
          <a:p>
            <a:pPr algn="ctr"/>
            <a:r>
              <a:rPr lang="ru-RU" sz="3200" dirty="0" smtClean="0">
                <a:latin typeface="Monotype Corsiva" pitchFamily="66" charset="0"/>
              </a:rPr>
              <a:t> Участники проекта получили положительные эмоции!</a:t>
            </a:r>
            <a:endParaRPr lang="ru-RU" sz="32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4347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246743"/>
            <a:ext cx="11901715" cy="6409192"/>
          </a:xfrm>
        </p:spPr>
      </p:pic>
      <p:sp>
        <p:nvSpPr>
          <p:cNvPr id="5" name="TextBox 4"/>
          <p:cNvSpPr txBox="1"/>
          <p:nvPr/>
        </p:nvSpPr>
        <p:spPr>
          <a:xfrm>
            <a:off x="246743" y="246743"/>
            <a:ext cx="11107057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anose="03010101010201010101" pitchFamily="66" charset="0"/>
              </a:rPr>
              <a:t>Актуальность</a:t>
            </a:r>
          </a:p>
          <a:p>
            <a:pPr algn="r"/>
            <a:r>
              <a:rPr lang="ru-RU" sz="2800" dirty="0" smtClean="0">
                <a:latin typeface="Monotype Corsiva" pitchFamily="66" charset="0"/>
              </a:rPr>
              <a:t>«Расскажи – и я забуду, покажи – и я запомню, дай попробовать и я пойму» Китайская пословица</a:t>
            </a:r>
            <a:endParaRPr lang="ru-RU" sz="2800" b="1" dirty="0" smtClean="0">
              <a:latin typeface="Monotype Corsiva" pitchFamily="66" charset="0"/>
            </a:endParaRPr>
          </a:p>
          <a:p>
            <a:r>
              <a:rPr lang="ru-RU" sz="3200" dirty="0" smtClean="0">
                <a:latin typeface="Monotype Corsiva" panose="03010101010201010101" pitchFamily="66" charset="0"/>
              </a:rPr>
              <a:t>Дети </a:t>
            </a:r>
            <a:r>
              <a:rPr lang="ru-RU" sz="3200" dirty="0">
                <a:latin typeface="Monotype Corsiva" panose="03010101010201010101" pitchFamily="66" charset="0"/>
              </a:rPr>
              <a:t>младшего возраста в недостаточной степени имеют представления о растениях, о том, где они растут, о необходимых условиях их роста; их интерес к </a:t>
            </a:r>
            <a:r>
              <a:rPr lang="ru-RU" sz="3200" dirty="0" smtClean="0">
                <a:latin typeface="Monotype Corsiva" panose="03010101010201010101" pitchFamily="66" charset="0"/>
              </a:rPr>
              <a:t>познавательно-исследовательской </a:t>
            </a:r>
            <a:r>
              <a:rPr lang="ru-RU" sz="3200" dirty="0">
                <a:latin typeface="Monotype Corsiva" panose="03010101010201010101" pitchFamily="66" charset="0"/>
              </a:rPr>
              <a:t>и трудовой деятельности недостаточно развит</a:t>
            </a:r>
            <a:r>
              <a:rPr lang="ru-RU" sz="3200" dirty="0" smtClean="0">
                <a:latin typeface="Monotype Corsiva" panose="03010101010201010101" pitchFamily="66" charset="0"/>
              </a:rPr>
              <a:t>.</a:t>
            </a:r>
          </a:p>
          <a:p>
            <a:r>
              <a:rPr lang="ru-RU" sz="3200" dirty="0" smtClean="0">
                <a:latin typeface="Monotype Corsiva" panose="03010101010201010101" pitchFamily="66" charset="0"/>
              </a:rPr>
              <a:t>Воспитатель помогает </a:t>
            </a:r>
            <a:r>
              <a:rPr lang="ru-RU" sz="3200" dirty="0">
                <a:latin typeface="Monotype Corsiva" panose="03010101010201010101" pitchFamily="66" charset="0"/>
              </a:rPr>
              <a:t>каждому ребенку осознать жизненную необходимость и полезность своего труда для окружающих, вызвать стремление трудиться и интерес к трудовой деятельности, желание принять участие в общей </a:t>
            </a:r>
            <a:r>
              <a:rPr lang="ru-RU" sz="3200" dirty="0" smtClean="0">
                <a:latin typeface="Monotype Corsiva" panose="03010101010201010101" pitchFamily="66" charset="0"/>
              </a:rPr>
              <a:t>работе.</a:t>
            </a:r>
          </a:p>
          <a:p>
            <a:r>
              <a:rPr lang="ru-RU" sz="3200" dirty="0">
                <a:latin typeface="Monotype Corsiva" panose="03010101010201010101" pitchFamily="66" charset="0"/>
              </a:rPr>
              <a:t>Тема разработанного проекта выбрана с учетом возрастных особенностей детей первой младшей группы (с 2 до 3 лет) и объема информации, которая может быть ими воспринята. </a:t>
            </a:r>
          </a:p>
        </p:txBody>
      </p:sp>
    </p:spTree>
    <p:extLst>
      <p:ext uri="{BB962C8B-B14F-4D97-AF65-F5344CB8AC3E}">
        <p14:creationId xmlns="" xmlns:p14="http://schemas.microsoft.com/office/powerpoint/2010/main" val="3062978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163286"/>
            <a:ext cx="11901713" cy="6694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915" y="406400"/>
            <a:ext cx="991325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Цель проекта</a:t>
            </a:r>
            <a:r>
              <a:rPr lang="ru-RU" sz="3200" b="1" dirty="0" smtClean="0">
                <a:latin typeface="Monotype Corsiva" panose="03010101010201010101" pitchFamily="66" charset="0"/>
              </a:rPr>
              <a:t>:</a:t>
            </a:r>
          </a:p>
          <a:p>
            <a:r>
              <a:rPr lang="ru-RU" sz="3200" dirty="0" smtClean="0">
                <a:latin typeface="Monotype Corsiva" panose="03010101010201010101" pitchFamily="66" charset="0"/>
              </a:rPr>
              <a:t> </a:t>
            </a:r>
            <a:r>
              <a:rPr lang="ru-RU" sz="3200" dirty="0">
                <a:latin typeface="Monotype Corsiva" panose="03010101010201010101" pitchFamily="66" charset="0"/>
              </a:rPr>
              <a:t>Формирование первоначальных экологических представлений у детей, создание условий для познавательного развития детей в процессе выращивания растений. </a:t>
            </a:r>
            <a:endParaRPr lang="ru-RU" sz="3200" dirty="0" smtClean="0">
              <a:latin typeface="Monotype Corsiva" panose="03010101010201010101" pitchFamily="66" charset="0"/>
            </a:endParaRP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Задачи </a:t>
            </a:r>
            <a:r>
              <a:rPr lang="ru-RU" sz="3200" b="1" dirty="0">
                <a:latin typeface="Monotype Corsiva" panose="03010101010201010101" pitchFamily="66" charset="0"/>
              </a:rPr>
              <a:t>проекта: </a:t>
            </a:r>
            <a:endParaRPr lang="ru-RU" sz="3200" b="1" dirty="0" smtClean="0">
              <a:latin typeface="Monotype Corsiva" panose="03010101010201010101" pitchFamily="66" charset="0"/>
            </a:endParaRPr>
          </a:p>
          <a:p>
            <a:r>
              <a:rPr lang="ru-RU" sz="3200" dirty="0" smtClean="0">
                <a:latin typeface="Monotype Corsiva" panose="03010101010201010101" pitchFamily="66" charset="0"/>
              </a:rPr>
              <a:t>Для </a:t>
            </a:r>
            <a:r>
              <a:rPr lang="ru-RU" sz="3200" dirty="0">
                <a:latin typeface="Monotype Corsiva" panose="03010101010201010101" pitchFamily="66" charset="0"/>
              </a:rPr>
              <a:t>работы с детьми: </a:t>
            </a:r>
            <a:r>
              <a:rPr lang="ru-RU" sz="3200" dirty="0" smtClean="0">
                <a:latin typeface="Monotype Corsiva" panose="03010101010201010101" pitchFamily="66" charset="0"/>
              </a:rPr>
              <a:t> </a:t>
            </a:r>
            <a:r>
              <a:rPr lang="ru-RU" sz="3200" dirty="0">
                <a:latin typeface="Monotype Corsiva" panose="03010101010201010101" pitchFamily="66" charset="0"/>
              </a:rPr>
              <a:t>Дать детям знания, что растения живые, их поливают, сажают, выращивают из семян. </a:t>
            </a:r>
            <a:r>
              <a:rPr lang="ru-RU" sz="3200" dirty="0" smtClean="0">
                <a:latin typeface="Monotype Corsiva" panose="03010101010201010101" pitchFamily="66" charset="0"/>
              </a:rPr>
              <a:t>Уточнить </a:t>
            </a:r>
            <a:r>
              <a:rPr lang="ru-RU" sz="3200" dirty="0">
                <a:latin typeface="Monotype Corsiva" panose="03010101010201010101" pitchFamily="66" charset="0"/>
              </a:rPr>
              <a:t>представления о труде взрослых, учить детей правильно называть трудовые действия и трудовой инвентарь. </a:t>
            </a:r>
            <a:r>
              <a:rPr lang="ru-RU" sz="3200" dirty="0" smtClean="0">
                <a:latin typeface="Monotype Corsiva" panose="03010101010201010101" pitchFamily="66" charset="0"/>
              </a:rPr>
              <a:t> </a:t>
            </a:r>
            <a:r>
              <a:rPr lang="ru-RU" sz="3200" dirty="0">
                <a:latin typeface="Monotype Corsiva" panose="03010101010201010101" pitchFamily="66" charset="0"/>
              </a:rPr>
              <a:t>Воспитывать трудолюбие, бережное отношение к растениям. </a:t>
            </a:r>
            <a:r>
              <a:rPr lang="ru-RU" sz="3200" dirty="0" smtClean="0">
                <a:latin typeface="Monotype Corsiva" panose="03010101010201010101" pitchFamily="66" charset="0"/>
              </a:rPr>
              <a:t> </a:t>
            </a:r>
            <a:r>
              <a:rPr lang="ru-RU" sz="3200" dirty="0">
                <a:latin typeface="Monotype Corsiva" panose="03010101010201010101" pitchFamily="66" charset="0"/>
              </a:rPr>
              <a:t>Получить положительные эмоции от полученных результатов. </a:t>
            </a:r>
            <a:r>
              <a:rPr lang="ru-RU" sz="3200" dirty="0" smtClean="0">
                <a:latin typeface="Monotype Corsiva" panose="03010101010201010101" pitchFamily="66" charset="0"/>
              </a:rPr>
              <a:t>Обогащать </a:t>
            </a:r>
            <a:r>
              <a:rPr lang="ru-RU" sz="3200" dirty="0">
                <a:latin typeface="Monotype Corsiva" panose="03010101010201010101" pitchFamily="66" charset="0"/>
              </a:rPr>
              <a:t>словарный запас, развивать связную речь детей.</a:t>
            </a:r>
          </a:p>
        </p:txBody>
      </p:sp>
    </p:spTree>
    <p:extLst>
      <p:ext uri="{BB962C8B-B14F-4D97-AF65-F5344CB8AC3E}">
        <p14:creationId xmlns="" xmlns:p14="http://schemas.microsoft.com/office/powerpoint/2010/main" val="317757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786"/>
            <a:ext cx="12090400" cy="6758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3657" y="1944914"/>
            <a:ext cx="71119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Вид проекта:</a:t>
            </a:r>
            <a:r>
              <a:rPr lang="ru-RU" sz="3200" dirty="0">
                <a:latin typeface="Monotype Corsiva" panose="03010101010201010101" pitchFamily="66" charset="0"/>
              </a:rPr>
              <a:t> познавательно – исследовательский, краткосрочный. </a:t>
            </a:r>
            <a:endParaRPr lang="ru-RU" sz="3200" dirty="0" smtClean="0">
              <a:latin typeface="Monotype Corsiva" panose="03010101010201010101" pitchFamily="66" charset="0"/>
            </a:endParaRP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Время </a:t>
            </a:r>
            <a:r>
              <a:rPr lang="ru-RU" sz="3200" b="1" dirty="0">
                <a:latin typeface="Monotype Corsiva" panose="03010101010201010101" pitchFamily="66" charset="0"/>
              </a:rPr>
              <a:t>реализации проекта</a:t>
            </a:r>
            <a:r>
              <a:rPr lang="ru-RU" sz="3200" b="1" dirty="0" smtClean="0">
                <a:latin typeface="Monotype Corsiva" panose="03010101010201010101" pitchFamily="66" charset="0"/>
              </a:rPr>
              <a:t>: </a:t>
            </a:r>
            <a:r>
              <a:rPr lang="ru-RU" sz="3200" dirty="0" smtClean="0">
                <a:latin typeface="Monotype Corsiva" panose="03010101010201010101" pitchFamily="66" charset="0"/>
              </a:rPr>
              <a:t>февраль </a:t>
            </a:r>
            <a:r>
              <a:rPr lang="ru-RU" sz="3200" dirty="0">
                <a:latin typeface="Monotype Corsiva" panose="03010101010201010101" pitchFamily="66" charset="0"/>
              </a:rPr>
              <a:t>- апрель </a:t>
            </a:r>
            <a:r>
              <a:rPr lang="ru-RU" sz="3200" dirty="0" smtClean="0">
                <a:latin typeface="Monotype Corsiva" panose="03010101010201010101" pitchFamily="66" charset="0"/>
              </a:rPr>
              <a:t>2021г</a:t>
            </a:r>
            <a:r>
              <a:rPr lang="ru-RU" sz="3200" dirty="0">
                <a:latin typeface="Monotype Corsiva" panose="03010101010201010101" pitchFamily="66" charset="0"/>
              </a:rPr>
              <a:t>. </a:t>
            </a:r>
            <a:r>
              <a:rPr lang="ru-RU" sz="3200" smtClean="0">
                <a:latin typeface="Monotype Corsiva" panose="03010101010201010101" pitchFamily="66" charset="0"/>
              </a:rPr>
              <a:t>(</a:t>
            </a:r>
            <a:r>
              <a:rPr lang="ru-RU" sz="3200" smtClean="0">
                <a:latin typeface="Monotype Corsiva" panose="03010101010201010101" pitchFamily="66" charset="0"/>
              </a:rPr>
              <a:t>три</a:t>
            </a:r>
            <a:r>
              <a:rPr lang="ru-RU" sz="3200" smtClean="0">
                <a:latin typeface="Monotype Corsiva" panose="03010101010201010101" pitchFamily="66" charset="0"/>
              </a:rPr>
              <a:t> </a:t>
            </a:r>
            <a:r>
              <a:rPr lang="ru-RU" sz="3200" dirty="0" smtClean="0">
                <a:latin typeface="Monotype Corsiva" panose="03010101010201010101" pitchFamily="66" charset="0"/>
              </a:rPr>
              <a:t>месяца). </a:t>
            </a: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Участники </a:t>
            </a:r>
            <a:r>
              <a:rPr lang="ru-RU" sz="3200" b="1" dirty="0">
                <a:latin typeface="Monotype Corsiva" panose="03010101010201010101" pitchFamily="66" charset="0"/>
              </a:rPr>
              <a:t>проекта: </a:t>
            </a:r>
            <a:r>
              <a:rPr lang="ru-RU" sz="3200" dirty="0" smtClean="0">
                <a:latin typeface="Monotype Corsiva" panose="03010101010201010101" pitchFamily="66" charset="0"/>
              </a:rPr>
              <a:t>воспитатель, </a:t>
            </a:r>
            <a:r>
              <a:rPr lang="ru-RU" sz="3200" dirty="0">
                <a:latin typeface="Monotype Corsiva" panose="03010101010201010101" pitchFamily="66" charset="0"/>
              </a:rPr>
              <a:t>дети первой младшей группы (2-3 года</a:t>
            </a:r>
            <a:r>
              <a:rPr lang="ru-RU" sz="3200" dirty="0" smtClean="0">
                <a:latin typeface="Monotype Corsiva" panose="03010101010201010101" pitchFamily="66" charset="0"/>
              </a:rPr>
              <a:t>). 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3503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6"/>
            <a:ext cx="12046857" cy="6821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96948"/>
            <a:ext cx="12191999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otype Corsiva" pitchFamily="66" charset="0"/>
              </a:rPr>
              <a:t>Предполагаемый результат: Для детей: Расширение знаний о строении растений и роли овощей в жизни человека; формирование первоначальных навыков бережного отношения к растительному миру; развитие наблюдательности; активизация словарного запаса; накопление эмоционального позитивного опыта общения с природой; самоутверждение личности ребенка; снятие стрессовых факторов</a:t>
            </a:r>
            <a:r>
              <a:rPr lang="ru-RU" sz="3200" dirty="0" smtClean="0">
                <a:latin typeface="Monotype Corsiva" pitchFamily="66" charset="0"/>
              </a:rPr>
              <a:t>.</a:t>
            </a:r>
          </a:p>
          <a:p>
            <a:r>
              <a:rPr lang="ru-RU" sz="3200" dirty="0">
                <a:latin typeface="Monotype Corsiva" pitchFamily="66" charset="0"/>
              </a:rPr>
              <a:t>Для педагога: повышение профессионализма, внедрение новых методов в работе с детьми и родителями, самореализация. </a:t>
            </a:r>
            <a:endParaRPr lang="ru-RU" sz="3200" dirty="0" smtClean="0">
              <a:latin typeface="Monotype Corsiva" pitchFamily="66" charset="0"/>
            </a:endParaRPr>
          </a:p>
          <a:p>
            <a:r>
              <a:rPr lang="ru-RU" sz="3200" dirty="0" smtClean="0">
                <a:latin typeface="Monotype Corsiva" pitchFamily="66" charset="0"/>
              </a:rPr>
              <a:t>Формы </a:t>
            </a:r>
            <a:r>
              <a:rPr lang="ru-RU" sz="3200" dirty="0">
                <a:latin typeface="Monotype Corsiva" pitchFamily="66" charset="0"/>
              </a:rPr>
              <a:t>реализации проекта</a:t>
            </a:r>
            <a:r>
              <a:rPr lang="ru-RU" sz="3200" dirty="0" smtClean="0">
                <a:latin typeface="Monotype Corsiva" pitchFamily="66" charset="0"/>
              </a:rPr>
              <a:t>:</a:t>
            </a:r>
          </a:p>
          <a:p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>
                <a:latin typeface="Monotype Corsiva" pitchFamily="66" charset="0"/>
              </a:rPr>
              <a:t>Формы работы с детьми: Наблюдения, организованная деятельность, беседы с рассматриванием картинок, чтение художественной литературы, продуктивная деятельность. </a:t>
            </a:r>
            <a:endParaRPr lang="ru-RU" sz="3200" dirty="0" smtClean="0">
              <a:latin typeface="Monotype Corsiva" pitchFamily="66" charset="0"/>
            </a:endParaRPr>
          </a:p>
          <a:p>
            <a:r>
              <a:rPr lang="ru-RU" sz="3200" dirty="0">
                <a:latin typeface="Monotype Corsiva" pitchFamily="66" charset="0"/>
              </a:rPr>
              <a:t>Оборудование и материалы для посадки растений и ухода за ними: контейнеры с землей, семена (овес, </a:t>
            </a:r>
            <a:r>
              <a:rPr lang="ru-RU" sz="3200" dirty="0" smtClean="0">
                <a:latin typeface="Monotype Corsiva" pitchFamily="66" charset="0"/>
              </a:rPr>
              <a:t>лук), </a:t>
            </a:r>
            <a:r>
              <a:rPr lang="ru-RU" sz="3200" dirty="0">
                <a:latin typeface="Monotype Corsiva" pitchFamily="66" charset="0"/>
              </a:rPr>
              <a:t>лук, совочки, лейки с </a:t>
            </a:r>
            <a:r>
              <a:rPr lang="ru-RU" sz="3200" dirty="0" smtClean="0">
                <a:latin typeface="Monotype Corsiva" pitchFamily="66" charset="0"/>
              </a:rPr>
              <a:t>водой. </a:t>
            </a:r>
            <a:endParaRPr lang="ru-RU" sz="3200" dirty="0">
              <a:latin typeface="Monotype Corsiva" pitchFamily="66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81699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098" y="0"/>
            <a:ext cx="1138076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otype Corsiva" pitchFamily="66" charset="0"/>
              </a:rPr>
              <a:t>Этапы реализации проекта: I этап – установочный Определение цели, задач проекта, сроков реализации, предполагаемого результата. II этап – подготовительный </a:t>
            </a:r>
            <a:r>
              <a:rPr lang="ru-RU" sz="3200" dirty="0" smtClean="0">
                <a:latin typeface="Monotype Corsiva" pitchFamily="66" charset="0"/>
              </a:rPr>
              <a:t>. </a:t>
            </a:r>
            <a:r>
              <a:rPr lang="ru-RU" sz="3200" dirty="0">
                <a:latin typeface="Monotype Corsiva" pitchFamily="66" charset="0"/>
              </a:rPr>
              <a:t>Подбор методической, научно-популярной и художественной литературы, иллюстративного и дидактического материала по данной теме; </a:t>
            </a:r>
            <a:r>
              <a:rPr lang="ru-RU" sz="3200" dirty="0" smtClean="0">
                <a:latin typeface="Monotype Corsiva" pitchFamily="66" charset="0"/>
              </a:rPr>
              <a:t>подбор </a:t>
            </a:r>
            <a:r>
              <a:rPr lang="ru-RU" sz="3200" dirty="0">
                <a:latin typeface="Monotype Corsiva" pitchFamily="66" charset="0"/>
              </a:rPr>
              <a:t>оборудования для проведения экспериментальной работы; 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>
                <a:latin typeface="Monotype Corsiva" pitchFamily="66" charset="0"/>
              </a:rPr>
              <a:t>составление плана работы над проектом. 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>
                <a:latin typeface="Monotype Corsiva" pitchFamily="66" charset="0"/>
              </a:rPr>
              <a:t>определение времени в режиме для группы для реализации </a:t>
            </a:r>
            <a:r>
              <a:rPr lang="ru-RU" sz="3200" dirty="0" smtClean="0">
                <a:latin typeface="Monotype Corsiva" pitchFamily="66" charset="0"/>
              </a:rPr>
              <a:t>проекта, оформление </a:t>
            </a:r>
            <a:r>
              <a:rPr lang="ru-RU" sz="3200" dirty="0">
                <a:latin typeface="Monotype Corsiva" pitchFamily="66" charset="0"/>
              </a:rPr>
              <a:t>рекомендаций родителям по работе с детьми по проекту. III этап (реализация проекта) – познавательно-исследовательский </a:t>
            </a:r>
            <a:r>
              <a:rPr lang="ru-RU" sz="3200" dirty="0" smtClean="0">
                <a:latin typeface="Monotype Corsiva" pitchFamily="66" charset="0"/>
              </a:rPr>
              <a:t>; </a:t>
            </a:r>
            <a:r>
              <a:rPr lang="ru-RU" sz="3200" dirty="0">
                <a:latin typeface="Monotype Corsiva" pitchFamily="66" charset="0"/>
              </a:rPr>
              <a:t>познавательная деятельность </a:t>
            </a:r>
            <a:r>
              <a:rPr lang="ru-RU" sz="3200" dirty="0" smtClean="0">
                <a:latin typeface="Monotype Corsiva" pitchFamily="66" charset="0"/>
              </a:rPr>
              <a:t>, </a:t>
            </a:r>
            <a:r>
              <a:rPr lang="ru-RU" sz="3200" dirty="0">
                <a:latin typeface="Monotype Corsiva" pitchFamily="66" charset="0"/>
              </a:rPr>
              <a:t>трудовая деятельность </a:t>
            </a:r>
            <a:r>
              <a:rPr lang="ru-RU" sz="3200" dirty="0" smtClean="0">
                <a:latin typeface="Monotype Corsiva" pitchFamily="66" charset="0"/>
              </a:rPr>
              <a:t>,наблюдения</a:t>
            </a:r>
            <a:r>
              <a:rPr lang="ru-RU" sz="3200" dirty="0">
                <a:latin typeface="Monotype Corsiva" pitchFamily="66" charset="0"/>
              </a:rPr>
              <a:t>, экспериментальная деятельность </a:t>
            </a:r>
            <a:r>
              <a:rPr lang="ru-RU" sz="3200" dirty="0" smtClean="0">
                <a:latin typeface="Monotype Corsiva" pitchFamily="66" charset="0"/>
              </a:rPr>
              <a:t>,чтение </a:t>
            </a:r>
            <a:r>
              <a:rPr lang="ru-RU" sz="3200" dirty="0">
                <a:latin typeface="Monotype Corsiva" pitchFamily="66" charset="0"/>
              </a:rPr>
              <a:t>художественной </a:t>
            </a:r>
            <a:r>
              <a:rPr lang="ru-RU" sz="3200" dirty="0" smtClean="0">
                <a:latin typeface="Monotype Corsiva" pitchFamily="66" charset="0"/>
              </a:rPr>
              <a:t>литературы, игровая </a:t>
            </a:r>
            <a:r>
              <a:rPr lang="ru-RU" sz="3200" dirty="0">
                <a:latin typeface="Monotype Corsiva" pitchFamily="66" charset="0"/>
              </a:rPr>
              <a:t>деятельность </a:t>
            </a:r>
            <a:r>
              <a:rPr lang="ru-RU" sz="3200" dirty="0" smtClean="0">
                <a:latin typeface="Monotype Corsiva" pitchFamily="66" charset="0"/>
              </a:rPr>
              <a:t>,продуктивная деятельность, </a:t>
            </a:r>
            <a:r>
              <a:rPr lang="ru-RU" sz="3200" dirty="0">
                <a:latin typeface="Monotype Corsiva" pitchFamily="66" charset="0"/>
              </a:rPr>
              <a:t>работа с </a:t>
            </a:r>
            <a:r>
              <a:rPr lang="ru-RU" sz="3200" dirty="0" smtClean="0">
                <a:latin typeface="Monotype Corsiva" pitchFamily="66" charset="0"/>
              </a:rPr>
              <a:t>родителями.</a:t>
            </a:r>
            <a:endParaRPr lang="ru-RU" sz="32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792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7096" y="2236762"/>
            <a:ext cx="3041570" cy="355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3342" y="2255201"/>
            <a:ext cx="3165230" cy="363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504049" y="239151"/>
            <a:ext cx="71323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dirty="0" smtClean="0">
                <a:latin typeface="Monotype Corsiva" pitchFamily="66" charset="0"/>
              </a:rPr>
              <a:t>Рассматривание земли для посадки. Определение ее свойств: цвет – темный, при поливе темнеет; рассыпается, мокрая - держит форму. </a:t>
            </a:r>
            <a:endParaRPr lang="ru-RU" sz="32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9937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64037" y="337625"/>
            <a:ext cx="3463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Monotype Corsiva" pitchFamily="66" charset="0"/>
              </a:rPr>
              <a:t> Посадка семян лука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8479" y="1730327"/>
            <a:ext cx="3197979" cy="427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7237" y="1758462"/>
            <a:ext cx="3432517" cy="417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238940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3367" y="2082019"/>
            <a:ext cx="3465122" cy="434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199" y="2082018"/>
            <a:ext cx="3605231" cy="427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023360" y="647114"/>
            <a:ext cx="43093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Monotype Corsiva" pitchFamily="66" charset="0"/>
              </a:rPr>
              <a:t>Уход за посаженными культурами – полив</a:t>
            </a:r>
            <a:endParaRPr lang="ru-RU" sz="32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34978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5140</TotalTime>
  <Words>621</Words>
  <Application>Microsoft Office PowerPoint</Application>
  <PresentationFormat>Произвольный</PresentationFormat>
  <Paragraphs>43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Му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Eurocem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</dc:title>
  <dc:creator>Пользователь Windows</dc:creator>
  <cp:lastModifiedBy>User</cp:lastModifiedBy>
  <cp:revision>16</cp:revision>
  <dcterms:created xsi:type="dcterms:W3CDTF">2021-04-26T15:14:39Z</dcterms:created>
  <dcterms:modified xsi:type="dcterms:W3CDTF">2022-01-12T14:22:06Z</dcterms:modified>
</cp:coreProperties>
</file>