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DC5"/>
    <a:srgbClr val="C4F7FF"/>
    <a:srgbClr val="28578B"/>
    <a:srgbClr val="22496C"/>
    <a:srgbClr val="123B67"/>
    <a:srgbClr val="152A49"/>
    <a:srgbClr val="0F141A"/>
    <a:srgbClr val="E8E8E6"/>
    <a:srgbClr val="9E9C9F"/>
    <a:srgbClr val="25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Результаты</a:t>
            </a:r>
            <a:r>
              <a:rPr lang="ru-RU" baseline="0" dirty="0" smtClean="0">
                <a:solidFill>
                  <a:schemeClr val="bg1"/>
                </a:solidFill>
              </a:rPr>
              <a:t> анкетирования студентов</a:t>
            </a:r>
            <a:endParaRPr lang="ru-RU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4222883226474538E-2"/>
          <c:y val="0.18084852447485047"/>
          <c:w val="0.56433197335214058"/>
          <c:h val="0.752442658565567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9"/>
          <c:dPt>
            <c:idx val="0"/>
            <c:bubble3D val="0"/>
            <c:explosion val="0"/>
          </c:dPt>
          <c:dPt>
            <c:idx val="1"/>
            <c:bubble3D val="0"/>
            <c:explosion val="0"/>
          </c:dPt>
          <c:dPt>
            <c:idx val="2"/>
            <c:bubble3D val="0"/>
            <c:explosion val="0"/>
          </c:dPt>
          <c:dLbls>
            <c:dLbl>
              <c:idx val="0"/>
              <c:layout>
                <c:manualLayout>
                  <c:x val="-0.22349193170296716"/>
                  <c:y val="-0.12437607529543239"/>
                </c:manualLayout>
              </c:layout>
              <c:tx>
                <c:rich>
                  <a:bodyPr/>
                  <a:lstStyle/>
                  <a:p>
                    <a:r>
                      <a:rPr lang="ru-RU" sz="4800" dirty="0" smtClean="0">
                        <a:latin typeface="Times New Roman" pitchFamily="18" charset="0"/>
                        <a:cs typeface="Times New Roman" pitchFamily="18" charset="0"/>
                      </a:rPr>
                      <a:t>62,5</a:t>
                    </a:r>
                    <a:r>
                      <a:rPr lang="en-US" sz="4800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48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4400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4400" dirty="0" smtClean="0"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r>
                      <a:rPr lang="en-US" sz="4400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4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5539380527053866E-2"/>
                  <c:y val="0.14135201827821789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ru-RU" sz="3200" dirty="0" smtClean="0">
                        <a:latin typeface="Times New Roman" pitchFamily="18" charset="0"/>
                        <a:cs typeface="Times New Roman" pitchFamily="18" charset="0"/>
                      </a:rPr>
                      <a:t>1,5</a:t>
                    </a:r>
                    <a:r>
                      <a:rPr lang="en-US" sz="3200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32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"фотосъемка улучшает память"</c:v>
                </c:pt>
                <c:pt idx="1">
                  <c:v>"отсутствие положительного эффекта"</c:v>
                </c:pt>
                <c:pt idx="2">
                  <c:v>"фотосъемка ухудшает память"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62.5</c:v>
                </c:pt>
                <c:pt idx="1">
                  <c:v>26</c:v>
                </c:pt>
                <c:pt idx="2">
                  <c:v>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egendEntry>
        <c:idx val="0"/>
        <c:txPr>
          <a:bodyPr/>
          <a:lstStyle/>
          <a:p>
            <a:pPr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996834754684467"/>
          <c:y val="9.1416752904163442E-2"/>
          <c:w val="0.40867436665292722"/>
          <c:h val="0.73383416941297308"/>
        </c:manualLayout>
      </c:layout>
      <c:overlay val="0"/>
      <c:txPr>
        <a:bodyPr/>
        <a:lstStyle/>
        <a:p>
          <a:pPr>
            <a:defRPr sz="2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E0E13-B01F-4269-8E20-698A6C7092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51E7-1C95-4B38-BA68-016F63B57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8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624084" y="1"/>
            <a:ext cx="7519914" cy="6857999"/>
          </a:xfrm>
          <a:prstGeom prst="rect">
            <a:avLst/>
          </a:prstGeom>
          <a:gradFill flip="none" rotWithShape="1">
            <a:gsLst>
              <a:gs pos="0">
                <a:srgbClr val="28578B"/>
              </a:gs>
              <a:gs pos="46000">
                <a:srgbClr val="152A49"/>
              </a:gs>
              <a:gs pos="100000">
                <a:srgbClr val="0F14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6" r="30447"/>
          <a:stretch/>
        </p:blipFill>
        <p:spPr>
          <a:xfrm>
            <a:off x="0" y="0"/>
            <a:ext cx="207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chart" Target="../charts/chart1.xml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"/>
            <a:ext cx="9144000" cy="684380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0" y="5116286"/>
            <a:ext cx="9144000" cy="1734618"/>
          </a:xfrm>
          <a:prstGeom prst="rect">
            <a:avLst/>
          </a:prstGeom>
          <a:gradFill flip="none" rotWithShape="1">
            <a:gsLst>
              <a:gs pos="0">
                <a:srgbClr val="28578B"/>
              </a:gs>
              <a:gs pos="46000">
                <a:srgbClr val="152A49"/>
              </a:gs>
              <a:gs pos="100000">
                <a:srgbClr val="0F14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5116286"/>
            <a:ext cx="9144000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50771" y="5171649"/>
            <a:ext cx="5693229" cy="174811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первой квалификационной категории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Екимовичской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средней школы»</a:t>
            </a: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Шматова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Наталья Ивановна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7097"/>
            <a:ext cx="9144000" cy="1070590"/>
          </a:xfrm>
          <a:prstGeom prst="rect">
            <a:avLst/>
          </a:prstGeom>
          <a:gradFill flip="none" rotWithShape="1">
            <a:gsLst>
              <a:gs pos="0">
                <a:srgbClr val="28578B"/>
              </a:gs>
              <a:gs pos="46000">
                <a:srgbClr val="152A49"/>
              </a:gs>
              <a:gs pos="100000">
                <a:srgbClr val="0F14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7962"/>
            <a:ext cx="9144000" cy="1039725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УЧЕНИК +СМАРТФОН=?</a:t>
            </a:r>
            <a:endParaRPr lang="ru-RU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1"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553073"/>
              </p:ext>
            </p:extLst>
          </p:nvPr>
        </p:nvGraphicFramePr>
        <p:xfrm>
          <a:off x="0" y="2"/>
          <a:ext cx="9143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92" b="90431" l="6905" r="5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" t="5555" r="39286"/>
          <a:stretch/>
        </p:blipFill>
        <p:spPr>
          <a:xfrm>
            <a:off x="87086" y="381000"/>
            <a:ext cx="5464628" cy="647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29" b="88198" l="8333" r="5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2508" r="42877" b="11897"/>
          <a:stretch/>
        </p:blipFill>
        <p:spPr>
          <a:xfrm>
            <a:off x="1393371" y="-43542"/>
            <a:ext cx="6803569" cy="68539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4767" y1="8897" x2="28315" y2="55605"/>
                        <a14:backgroundMark x1="39516" y1="12811" x2="47222" y2="43505"/>
                        <a14:backgroundMark x1="46595" y1="4093" x2="48656" y2="45552"/>
                        <a14:backgroundMark x1="19803" y1="12989" x2="45161" y2="2402"/>
                        <a14:backgroundMark x1="20161" y1="23665" x2="14068" y2="76068"/>
                        <a14:backgroundMark x1="18369" y1="76246" x2="43996" y2="49377"/>
                        <a14:backgroundMark x1="37097" y1="24288" x2="30376" y2="60943"/>
                        <a14:backgroundMark x1="20520" y1="26335" x2="22043" y2="62900"/>
                        <a14:backgroundMark x1="12634" y1="27313" x2="31362" y2="26068"/>
                        <a14:backgroundMark x1="7348" y1="31940" x2="9319" y2="64947"/>
                        <a14:backgroundMark x1="16308" y1="79270" x2="4659" y2="54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15" y="-42813"/>
            <a:ext cx="6804025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90588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18334 -0.03727 " pathEditMode="relative" rAng="0" ptsTypes="AA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27196"/>
          <a:stretch/>
        </p:blipFill>
        <p:spPr>
          <a:xfrm>
            <a:off x="2090057" y="0"/>
            <a:ext cx="7053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1920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r="15577"/>
          <a:stretch/>
        </p:blipFill>
        <p:spPr>
          <a:xfrm>
            <a:off x="2070496" y="0"/>
            <a:ext cx="7073504" cy="6858000"/>
          </a:xfrm>
        </p:spPr>
      </p:pic>
    </p:spTree>
    <p:extLst>
      <p:ext uri="{BB962C8B-B14F-4D97-AF65-F5344CB8AC3E}">
        <p14:creationId xmlns:p14="http://schemas.microsoft.com/office/powerpoint/2010/main" val="42586595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r="15279"/>
          <a:stretch/>
        </p:blipFill>
        <p:spPr>
          <a:xfrm>
            <a:off x="2058527" y="0"/>
            <a:ext cx="7085473" cy="6858000"/>
          </a:xfrm>
        </p:spPr>
      </p:pic>
    </p:spTree>
    <p:extLst>
      <p:ext uri="{BB962C8B-B14F-4D97-AF65-F5344CB8AC3E}">
        <p14:creationId xmlns:p14="http://schemas.microsoft.com/office/powerpoint/2010/main" val="18774986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r="26157"/>
          <a:stretch/>
        </p:blipFill>
        <p:spPr>
          <a:xfrm>
            <a:off x="2095445" y="0"/>
            <a:ext cx="7048555" cy="6858000"/>
          </a:xfrm>
        </p:spPr>
      </p:pic>
    </p:spTree>
    <p:extLst>
      <p:ext uri="{BB962C8B-B14F-4D97-AF65-F5344CB8AC3E}">
        <p14:creationId xmlns:p14="http://schemas.microsoft.com/office/powerpoint/2010/main" val="129527774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1966"/>
          <a:stretch/>
        </p:blipFill>
        <p:spPr>
          <a:xfrm>
            <a:off x="2062994" y="0"/>
            <a:ext cx="7081006" cy="6858000"/>
          </a:xfrm>
        </p:spPr>
      </p:pic>
    </p:spTree>
    <p:extLst>
      <p:ext uri="{BB962C8B-B14F-4D97-AF65-F5344CB8AC3E}">
        <p14:creationId xmlns:p14="http://schemas.microsoft.com/office/powerpoint/2010/main" val="53370215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r="19972"/>
          <a:stretch/>
        </p:blipFill>
        <p:spPr>
          <a:xfrm>
            <a:off x="2086630" y="0"/>
            <a:ext cx="7057370" cy="6858000"/>
          </a:xfrm>
        </p:spPr>
      </p:pic>
    </p:spTree>
    <p:extLst>
      <p:ext uri="{BB962C8B-B14F-4D97-AF65-F5344CB8AC3E}">
        <p14:creationId xmlns:p14="http://schemas.microsoft.com/office/powerpoint/2010/main" val="23775680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-219" r="7279" b="219"/>
          <a:stretch/>
        </p:blipFill>
        <p:spPr>
          <a:xfrm>
            <a:off x="2079171" y="-15053"/>
            <a:ext cx="7064829" cy="6873053"/>
          </a:xfrm>
        </p:spPr>
      </p:pic>
    </p:spTree>
    <p:extLst>
      <p:ext uri="{BB962C8B-B14F-4D97-AF65-F5344CB8AC3E}">
        <p14:creationId xmlns:p14="http://schemas.microsoft.com/office/powerpoint/2010/main" val="288404636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7"/>
          <a:stretch/>
        </p:blipFill>
        <p:spPr>
          <a:xfrm>
            <a:off x="2090057" y="-25898"/>
            <a:ext cx="7053943" cy="6883898"/>
          </a:xfrm>
        </p:spPr>
      </p:pic>
    </p:spTree>
    <p:extLst>
      <p:ext uri="{BB962C8B-B14F-4D97-AF65-F5344CB8AC3E}">
        <p14:creationId xmlns:p14="http://schemas.microsoft.com/office/powerpoint/2010/main" val="41725570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2"/>
          <a:stretch/>
        </p:blipFill>
        <p:spPr>
          <a:xfrm>
            <a:off x="2068285" y="0"/>
            <a:ext cx="7075715" cy="6858000"/>
          </a:xfrm>
        </p:spPr>
      </p:pic>
    </p:spTree>
    <p:extLst>
      <p:ext uri="{BB962C8B-B14F-4D97-AF65-F5344CB8AC3E}">
        <p14:creationId xmlns:p14="http://schemas.microsoft.com/office/powerpoint/2010/main" val="372030422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675" y1="54636" x2="60485" y2="79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4450"/>
          <a:stretch/>
        </p:blipFill>
        <p:spPr>
          <a:xfrm rot="1142299">
            <a:off x="2078734" y="891649"/>
            <a:ext cx="7200661" cy="5058184"/>
          </a:xfrm>
          <a:effectLst>
            <a:glow rad="635000">
              <a:schemeClr val="accent3">
                <a:satMod val="175000"/>
                <a:alpha val="38000"/>
              </a:schemeClr>
            </a:glow>
            <a:softEdge rad="0"/>
          </a:effectLst>
          <a:scene3d>
            <a:camera prst="orthographicFront"/>
            <a:lightRig rig="threePt" dir="t">
              <a:rot lat="0" lon="0" rev="0"/>
            </a:lightRig>
          </a:scene3d>
          <a:sp3d extrusionH="107950" prstMaterial="metal"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15647" r="16205" b="18893"/>
          <a:stretch/>
        </p:blipFill>
        <p:spPr bwMode="auto">
          <a:xfrm rot="282003">
            <a:off x="2691006" y="391352"/>
            <a:ext cx="6324600" cy="551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09637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 r="8469"/>
          <a:stretch/>
        </p:blipFill>
        <p:spPr>
          <a:xfrm>
            <a:off x="2057400" y="0"/>
            <a:ext cx="7086600" cy="6858000"/>
          </a:xfrm>
        </p:spPr>
      </p:pic>
    </p:spTree>
    <p:extLst>
      <p:ext uri="{BB962C8B-B14F-4D97-AF65-F5344CB8AC3E}">
        <p14:creationId xmlns:p14="http://schemas.microsoft.com/office/powerpoint/2010/main" val="70192800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043" y1="63183" x2="21957" y2="65211"/>
                        <a14:foregroundMark x1="7391" y1="64899" x2="7391" y2="62871"/>
                        <a14:foregroundMark x1="90326" y1="68643" x2="96413" y2="62402"/>
                        <a14:foregroundMark x1="97065" y1="60998" x2="97717" y2="63963"/>
                        <a14:foregroundMark x1="97609" y1="59906" x2="97609" y2="59906"/>
                        <a14:foregroundMark x1="21522" y1="65991" x2="26196" y2="66459"/>
                        <a14:backgroundMark x1="10870" y1="60218" x2="19239" y2="61622"/>
                        <a14:backgroundMark x1="24022" y1="63339" x2="21087" y2="62871"/>
                        <a14:backgroundMark x1="20435" y1="63183" x2="17609" y2="62090"/>
                        <a14:backgroundMark x1="97826" y1="57722" x2="99891" y2="6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25" y="1589314"/>
            <a:ext cx="7374435" cy="5138057"/>
          </a:xfrm>
        </p:spPr>
      </p:pic>
    </p:spTree>
    <p:extLst>
      <p:ext uri="{BB962C8B-B14F-4D97-AF65-F5344CB8AC3E}">
        <p14:creationId xmlns:p14="http://schemas.microsoft.com/office/powerpoint/2010/main" val="19940501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>
            <a:off x="3396343" y="402771"/>
            <a:ext cx="4278086" cy="6319680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 rot="541846">
            <a:off x="3429000" y="424543"/>
            <a:ext cx="4278086" cy="631968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 rot="1108837">
            <a:off x="3429000" y="424543"/>
            <a:ext cx="4278086" cy="631968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 rot="1670655">
            <a:off x="3429000" y="424543"/>
            <a:ext cx="4278086" cy="6319680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 rot="2203386">
            <a:off x="3429000" y="424543"/>
            <a:ext cx="4278086" cy="631968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 rot="2761350">
            <a:off x="3429000" y="424543"/>
            <a:ext cx="4278086" cy="631968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 rot="3323743">
            <a:off x="3429000" y="424543"/>
            <a:ext cx="4278086" cy="631968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 rot="3883580">
            <a:off x="3429000" y="424543"/>
            <a:ext cx="4278086" cy="6319680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 rot="4442907">
            <a:off x="3429000" y="424543"/>
            <a:ext cx="4278086" cy="63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592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7500"/>
          <a:stretch/>
        </p:blipFill>
        <p:spPr>
          <a:xfrm>
            <a:off x="1905000" y="-1"/>
            <a:ext cx="7239000" cy="6858001"/>
          </a:xfrm>
        </p:spPr>
      </p:pic>
    </p:spTree>
    <p:extLst>
      <p:ext uri="{BB962C8B-B14F-4D97-AF65-F5344CB8AC3E}">
        <p14:creationId xmlns:p14="http://schemas.microsoft.com/office/powerpoint/2010/main" val="305625303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04414"/>
          </a:xfrm>
        </p:spPr>
      </p:pic>
      <p:sp>
        <p:nvSpPr>
          <p:cNvPr id="5" name="Прямоугольник 4"/>
          <p:cNvSpPr/>
          <p:nvPr/>
        </p:nvSpPr>
        <p:spPr>
          <a:xfrm>
            <a:off x="7609114" y="5889171"/>
            <a:ext cx="1534886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5106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>
          <a:xfrm>
            <a:off x="0" y="0"/>
            <a:ext cx="9654378" cy="68580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28" y="5653767"/>
            <a:ext cx="15478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08346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668655" cy="6857999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386" y="5468710"/>
            <a:ext cx="15478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2771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41" y="1763486"/>
            <a:ext cx="4136572" cy="16546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41" y="4802827"/>
            <a:ext cx="4147457" cy="1532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9" b="40793"/>
          <a:stretch/>
        </p:blipFill>
        <p:spPr>
          <a:xfrm>
            <a:off x="2100941" y="-54430"/>
            <a:ext cx="7043059" cy="1341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r="28421"/>
          <a:stretch/>
        </p:blipFill>
        <p:spPr>
          <a:xfrm>
            <a:off x="2100941" y="1763486"/>
            <a:ext cx="2895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0646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6" b="95659" l="12500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1" r="14079"/>
          <a:stretch/>
        </p:blipFill>
        <p:spPr>
          <a:xfrm>
            <a:off x="2122714" y="-114048"/>
            <a:ext cx="6781800" cy="7096554"/>
          </a:xfrm>
        </p:spPr>
      </p:pic>
    </p:spTree>
    <p:extLst>
      <p:ext uri="{BB962C8B-B14F-4D97-AF65-F5344CB8AC3E}">
        <p14:creationId xmlns:p14="http://schemas.microsoft.com/office/powerpoint/2010/main" val="312519873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5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8520033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30853"/>
          <a:stretch/>
        </p:blipFill>
        <p:spPr>
          <a:xfrm>
            <a:off x="2090057" y="0"/>
            <a:ext cx="7053944" cy="6858000"/>
          </a:xfrm>
        </p:spPr>
      </p:pic>
    </p:spTree>
    <p:extLst>
      <p:ext uri="{BB962C8B-B14F-4D97-AF65-F5344CB8AC3E}">
        <p14:creationId xmlns:p14="http://schemas.microsoft.com/office/powerpoint/2010/main" val="18112476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812" y="1825625"/>
            <a:ext cx="7083188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5877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r="28775"/>
          <a:stretch/>
        </p:blipFill>
        <p:spPr>
          <a:xfrm>
            <a:off x="2043793" y="0"/>
            <a:ext cx="7100208" cy="6858000"/>
          </a:xfrm>
        </p:spPr>
      </p:pic>
    </p:spTree>
    <p:extLst>
      <p:ext uri="{BB962C8B-B14F-4D97-AF65-F5344CB8AC3E}">
        <p14:creationId xmlns:p14="http://schemas.microsoft.com/office/powerpoint/2010/main" val="254935278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r="33831"/>
          <a:stretch/>
        </p:blipFill>
        <p:spPr>
          <a:xfrm>
            <a:off x="2093508" y="0"/>
            <a:ext cx="7050492" cy="6858000"/>
          </a:xfrm>
        </p:spPr>
      </p:pic>
    </p:spTree>
    <p:extLst>
      <p:ext uri="{BB962C8B-B14F-4D97-AF65-F5344CB8AC3E}">
        <p14:creationId xmlns:p14="http://schemas.microsoft.com/office/powerpoint/2010/main" val="274510266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0942" y="326571"/>
            <a:ext cx="7293429" cy="151651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Т. В. Черниговская- учёная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области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нейронауки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психолингвистики, а также теории сознания. Доктор биологических наук, доктор филологических наук, член-корреспондент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РАО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18" y="2136924"/>
            <a:ext cx="7046382" cy="4721076"/>
          </a:xfrm>
        </p:spPr>
      </p:pic>
    </p:spTree>
    <p:extLst>
      <p:ext uri="{BB962C8B-B14F-4D97-AF65-F5344CB8AC3E}">
        <p14:creationId xmlns:p14="http://schemas.microsoft.com/office/powerpoint/2010/main" val="240454470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/>
          <a:stretch/>
        </p:blipFill>
        <p:spPr>
          <a:xfrm>
            <a:off x="2046514" y="-40405"/>
            <a:ext cx="7097486" cy="6898405"/>
          </a:xfrm>
        </p:spPr>
      </p:pic>
    </p:spTree>
    <p:extLst>
      <p:ext uri="{BB962C8B-B14F-4D97-AF65-F5344CB8AC3E}">
        <p14:creationId xmlns:p14="http://schemas.microsoft.com/office/powerpoint/2010/main" val="200875104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8" r="22885"/>
          <a:stretch/>
        </p:blipFill>
        <p:spPr>
          <a:xfrm>
            <a:off x="2039983" y="0"/>
            <a:ext cx="7104018" cy="6858000"/>
          </a:xfrm>
        </p:spPr>
      </p:pic>
    </p:spTree>
    <p:extLst>
      <p:ext uri="{BB962C8B-B14F-4D97-AF65-F5344CB8AC3E}">
        <p14:creationId xmlns:p14="http://schemas.microsoft.com/office/powerpoint/2010/main" val="102210027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31301"/>
          <a:stretch/>
        </p:blipFill>
        <p:spPr>
          <a:xfrm>
            <a:off x="2090057" y="0"/>
            <a:ext cx="7053943" cy="6858000"/>
          </a:xfrm>
        </p:spPr>
      </p:pic>
    </p:spTree>
    <p:extLst>
      <p:ext uri="{BB962C8B-B14F-4D97-AF65-F5344CB8AC3E}">
        <p14:creationId xmlns:p14="http://schemas.microsoft.com/office/powerpoint/2010/main" val="10909271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58</Words>
  <Application>Microsoft Office PowerPoint</Application>
  <PresentationFormat>Экран (4:3)</PresentationFormat>
  <Paragraphs>10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УЧЕНИК +СМАРТФОН=?</vt:lpstr>
      <vt:lpstr>Презентация PowerPoint</vt:lpstr>
      <vt:lpstr>Презентация PowerPoint</vt:lpstr>
      <vt:lpstr>Презентация PowerPoint</vt:lpstr>
      <vt:lpstr>Презентация PowerPoint</vt:lpstr>
      <vt:lpstr>Т. В. Черниговская- учёная в области нейронауки и психолингвистики, а также теории сознания. Доктор биологических наук, доктор филологических наук, член-корреспондент РАО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Учитель</cp:lastModifiedBy>
  <cp:revision>43</cp:revision>
  <dcterms:created xsi:type="dcterms:W3CDTF">2014-11-21T11:00:06Z</dcterms:created>
  <dcterms:modified xsi:type="dcterms:W3CDTF">2023-02-10T05:09:21Z</dcterms:modified>
</cp:coreProperties>
</file>