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72" r:id="rId6"/>
    <p:sldId id="273" r:id="rId7"/>
    <p:sldId id="274" r:id="rId8"/>
    <p:sldId id="260" r:id="rId9"/>
    <p:sldId id="278" r:id="rId10"/>
    <p:sldId id="261" r:id="rId11"/>
    <p:sldId id="279" r:id="rId12"/>
    <p:sldId id="262" r:id="rId13"/>
    <p:sldId id="280" r:id="rId14"/>
    <p:sldId id="263" r:id="rId15"/>
    <p:sldId id="281" r:id="rId16"/>
    <p:sldId id="264" r:id="rId17"/>
    <p:sldId id="265" r:id="rId18"/>
    <p:sldId id="266" r:id="rId19"/>
    <p:sldId id="267" r:id="rId20"/>
    <p:sldId id="282" r:id="rId21"/>
    <p:sldId id="268" r:id="rId22"/>
    <p:sldId id="284" r:id="rId23"/>
    <p:sldId id="270" r:id="rId24"/>
    <p:sldId id="275" r:id="rId25"/>
    <p:sldId id="283" r:id="rId26"/>
    <p:sldId id="276" r:id="rId27"/>
    <p:sldId id="285" r:id="rId28"/>
    <p:sldId id="277" r:id="rId29"/>
    <p:sldId id="271"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04.04.2022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04.04.2022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04.04.2022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04.04.2022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04.04.2022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04.04.2022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04.04.2022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04.04.2022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499992" y="5052545"/>
            <a:ext cx="4176463" cy="882119"/>
          </a:xfrm>
        </p:spPr>
        <p:txBody>
          <a:bodyPr/>
          <a:lstStyle/>
          <a:p>
            <a:endParaRPr lang="ru-RU" dirty="0"/>
          </a:p>
        </p:txBody>
      </p:sp>
      <p:sp>
        <p:nvSpPr>
          <p:cNvPr id="2" name="Заголовок 1"/>
          <p:cNvSpPr>
            <a:spLocks noGrp="1"/>
          </p:cNvSpPr>
          <p:nvPr>
            <p:ph type="ctrTitle"/>
          </p:nvPr>
        </p:nvSpPr>
        <p:spPr>
          <a:xfrm>
            <a:off x="817581" y="692696"/>
            <a:ext cx="7175351" cy="3528393"/>
          </a:xfrm>
        </p:spPr>
        <p:txBody>
          <a:bodyPr/>
          <a:lstStyle/>
          <a:p>
            <a:pPr marL="182880" indent="0" algn="ctr">
              <a:buNone/>
            </a:pPr>
            <a:r>
              <a:rPr lang="ru-RU" sz="4000" dirty="0" err="1" smtClean="0"/>
              <a:t>Здоровьесберегающие</a:t>
            </a:r>
            <a:r>
              <a:rPr lang="ru-RU" sz="4000" dirty="0" smtClean="0"/>
              <a:t> технологии  в образовательном процессе дошкольного учреждения</a:t>
            </a:r>
            <a:endParaRPr lang="ru-RU" sz="4000" dirty="0"/>
          </a:p>
        </p:txBody>
      </p:sp>
    </p:spTree>
    <p:extLst>
      <p:ext uri="{BB962C8B-B14F-4D97-AF65-F5344CB8AC3E}">
        <p14:creationId xmlns:p14="http://schemas.microsoft.com/office/powerpoint/2010/main" xmlns="" val="197678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548680"/>
            <a:ext cx="7334200" cy="720080"/>
          </a:xfrm>
        </p:spPr>
        <p:txBody>
          <a:bodyPr/>
          <a:lstStyle/>
          <a:p>
            <a:pPr marL="0" indent="0" algn="l">
              <a:buNone/>
            </a:pPr>
            <a:r>
              <a:rPr lang="ru-RU" sz="4000" dirty="0" smtClean="0"/>
              <a:t>2. Гимнастика для глаз</a:t>
            </a:r>
            <a:endParaRPr lang="ru-RU" sz="4000" dirty="0"/>
          </a:p>
        </p:txBody>
      </p:sp>
      <p:sp>
        <p:nvSpPr>
          <p:cNvPr id="3" name="Объект 2"/>
          <p:cNvSpPr>
            <a:spLocks noGrp="1"/>
          </p:cNvSpPr>
          <p:nvPr>
            <p:ph sz="quarter" idx="13"/>
          </p:nvPr>
        </p:nvSpPr>
        <p:spPr>
          <a:xfrm>
            <a:off x="1143000" y="1412776"/>
            <a:ext cx="7461448" cy="4824536"/>
          </a:xfrm>
        </p:spPr>
        <p:txBody>
          <a:bodyPr>
            <a:normAutofit/>
          </a:bodyPr>
          <a:lstStyle/>
          <a:p>
            <a:pPr marL="45720" indent="0">
              <a:buNone/>
            </a:pPr>
            <a:r>
              <a:rPr lang="ru-RU" dirty="0"/>
              <a:t>Такие упражнения необходимы для того, чтобы сохранить зрение малышам. Ведь 90% информации поступает как раз через глаза. Они работают на протяжении всего времени бодрствования ребенка, испытывая подчас колоссальную нагрузку. Упражнения для глаз, которые можно делать с малышами, достаточно просты. Необходимо с ними поморгать, попросить зажмуриться, широко открыть глаза и посмотреть вдаль. Также детям интересно следить за пальчиком, который то приближается к носу, то отдаляется от него. Такие </a:t>
            </a:r>
            <a:r>
              <a:rPr lang="ru-RU" dirty="0" err="1"/>
              <a:t>здоровьесберегающие</a:t>
            </a:r>
            <a:r>
              <a:rPr lang="ru-RU" dirty="0"/>
              <a:t> технологии в детском саду должны использоваться постоянно.</a:t>
            </a:r>
          </a:p>
          <a:p>
            <a:endParaRPr lang="ru-RU" dirty="0"/>
          </a:p>
        </p:txBody>
      </p:sp>
    </p:spTree>
    <p:extLst>
      <p:ext uri="{BB962C8B-B14F-4D97-AF65-F5344CB8AC3E}">
        <p14:creationId xmlns:p14="http://schemas.microsoft.com/office/powerpoint/2010/main" xmlns="" val="517748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dirty="0"/>
          </a:p>
        </p:txBody>
      </p:sp>
      <p:pic>
        <p:nvPicPr>
          <p:cNvPr id="2050" name="Picture 2" descr="D:\Documents\Лисёнина\Фото для презентаций\DSCN2300_resiz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056" y="908720"/>
            <a:ext cx="3384376" cy="4032448"/>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D:\Documents\Лисёнина\Фото для презентаций\DSCN2301_resiz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908720"/>
            <a:ext cx="3528392" cy="4032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084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5" y="620688"/>
            <a:ext cx="7118176" cy="576064"/>
          </a:xfrm>
        </p:spPr>
        <p:txBody>
          <a:bodyPr/>
          <a:lstStyle/>
          <a:p>
            <a:pPr marL="0" indent="0" algn="l">
              <a:buNone/>
            </a:pPr>
            <a:r>
              <a:rPr lang="ru-RU" sz="4000" dirty="0" smtClean="0"/>
              <a:t>3. Дыхательная гимнастика</a:t>
            </a:r>
            <a:endParaRPr lang="ru-RU" sz="4000" dirty="0"/>
          </a:p>
        </p:txBody>
      </p:sp>
      <p:sp>
        <p:nvSpPr>
          <p:cNvPr id="3" name="Объект 2"/>
          <p:cNvSpPr>
            <a:spLocks noGrp="1"/>
          </p:cNvSpPr>
          <p:nvPr>
            <p:ph sz="quarter" idx="13"/>
          </p:nvPr>
        </p:nvSpPr>
        <p:spPr>
          <a:xfrm>
            <a:off x="1143000" y="1484784"/>
            <a:ext cx="7389440" cy="4752528"/>
          </a:xfrm>
        </p:spPr>
        <p:txBody>
          <a:bodyPr>
            <a:noAutofit/>
          </a:bodyPr>
          <a:lstStyle/>
          <a:p>
            <a:pPr marL="45720" indent="0">
              <a:buNone/>
            </a:pPr>
            <a:r>
              <a:rPr lang="ru-RU" sz="1800" dirty="0"/>
              <a:t>Очень важно уделять внимание и правильному дыханию. Во время вдоха грудная клетка должна расширяться, при этом входящий в легкие воздух попадает в альвеолы, где кровь насыщается кислородом. Важно, чтобы малыши дышали не поверхностно, а полной грудью. Стимулирующие упражнения необходимы не только детям, страдающим от частых простудных заболеваний, бронхитов, пневмоний, астмы, но и относительно здоровым малышам. Гимнастика для дыхания особо эффективна при заболеваниях, она способна отлично дополнить медикаментозное, физиотерапевтическое и даже гомеопатическое лечение. Для этих целей хорошо подходит упражнение «паровозик». При ходьбе необходимо делать движения руками, изображающие езду поезда и говорить «</a:t>
            </a:r>
            <a:r>
              <a:rPr lang="ru-RU" sz="1800" dirty="0" err="1"/>
              <a:t>чух-чух</a:t>
            </a:r>
            <a:r>
              <a:rPr lang="ru-RU" sz="1800" dirty="0"/>
              <a:t>». Также хорошо делать наклоны – вначале вдох, потом туловище сгибается в сторону и выдох. Популярно в ДОУ и упражнение «часики»: детки становятся прямо и начинают махать руками вперед и назад, произнося при этом «тик-так».</a:t>
            </a:r>
          </a:p>
          <a:p>
            <a:endParaRPr lang="ru-RU" sz="1800" dirty="0"/>
          </a:p>
        </p:txBody>
      </p:sp>
    </p:spTree>
    <p:extLst>
      <p:ext uri="{BB962C8B-B14F-4D97-AF65-F5344CB8AC3E}">
        <p14:creationId xmlns:p14="http://schemas.microsoft.com/office/powerpoint/2010/main" xmlns="" val="217248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dirty="0"/>
          </a:p>
        </p:txBody>
      </p:sp>
      <p:pic>
        <p:nvPicPr>
          <p:cNvPr id="3074" name="Picture 2" descr="D:\Documents\Лисёнина\Фото для презентаций\DSCN2296_resiz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692696"/>
            <a:ext cx="3456384" cy="4752528"/>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D:\Documents\Лисёнина\Фото для презентаций\DSCN2298_resiz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692696"/>
            <a:ext cx="3528392" cy="4752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384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1" y="548680"/>
            <a:ext cx="7046169" cy="1296144"/>
          </a:xfrm>
        </p:spPr>
        <p:txBody>
          <a:bodyPr/>
          <a:lstStyle/>
          <a:p>
            <a:pPr marL="0" indent="0" algn="l">
              <a:buNone/>
            </a:pPr>
            <a:r>
              <a:rPr lang="ru-RU" sz="4000" dirty="0" smtClean="0"/>
              <a:t>4. Динамические паузы во время занятий</a:t>
            </a:r>
            <a:endParaRPr lang="ru-RU" sz="4000" dirty="0"/>
          </a:p>
        </p:txBody>
      </p:sp>
      <p:sp>
        <p:nvSpPr>
          <p:cNvPr id="3" name="Объект 2"/>
          <p:cNvSpPr>
            <a:spLocks noGrp="1"/>
          </p:cNvSpPr>
          <p:nvPr>
            <p:ph sz="quarter" idx="13"/>
          </p:nvPr>
        </p:nvSpPr>
        <p:spPr>
          <a:xfrm>
            <a:off x="1143000" y="1916832"/>
            <a:ext cx="7389440" cy="4536504"/>
          </a:xfrm>
        </p:spPr>
        <p:txBody>
          <a:bodyPr>
            <a:normAutofit fontScale="77500" lnSpcReduction="20000"/>
          </a:bodyPr>
          <a:lstStyle/>
          <a:p>
            <a:pPr marL="45720" indent="0">
              <a:buNone/>
            </a:pPr>
            <a:r>
              <a:rPr lang="ru-RU" dirty="0"/>
              <a:t>Особое внимание должно уделяться отдыху детей во время образовательного процесса. По мере утомляемости малышей необходимо делать специальные паузы. Они должны длиться около 2-5 минут. Но даже такого небольшого отдыха вполне достаточно, чтобы </a:t>
            </a:r>
            <a:r>
              <a:rPr lang="ru-RU" dirty="0" err="1"/>
              <a:t>здоровьесберегающие</a:t>
            </a:r>
            <a:r>
              <a:rPr lang="ru-RU" dirty="0"/>
              <a:t> технологии в младшей группе начали работать. В старших группах дети уже более выносливы, они могут выдержать около 15 минут непрерывных занятий, но и им необходим отдых. Динамические паузы проводятся по мере необходимости. Воспитатель, который следит за детьми, может самостоятельно решать, когда его подопечным необходим перерыв. При динамических паузах можно выполнять элементы дыхательной гимнастики, делать упражнения для пальчиков и глаз. Они проводятся по инициативе и под контролем воспитателей. Выполняют их обычно под стихотворный материал с определенной сюжетной линией. Это помогает детям уловить связь между действием и выполняемым ими движением. При подборе стихов обязательно учитывается возраст малышей, их двигательные и речевые возможности. Паузы очень важны для развития детей. Совместные упражнения со взрослыми помогают избавиться от зажатости, неуверенности, снять напряжение после ознакомления с новым материалом, развить внимание и память.</a:t>
            </a:r>
          </a:p>
          <a:p>
            <a:endParaRPr lang="ru-RU" dirty="0"/>
          </a:p>
        </p:txBody>
      </p:sp>
    </p:spTree>
    <p:extLst>
      <p:ext uri="{BB962C8B-B14F-4D97-AF65-F5344CB8AC3E}">
        <p14:creationId xmlns:p14="http://schemas.microsoft.com/office/powerpoint/2010/main" xmlns="" val="90760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dirty="0"/>
          </a:p>
        </p:txBody>
      </p:sp>
      <p:pic>
        <p:nvPicPr>
          <p:cNvPr id="4098" name="Picture 2" descr="D:\Documents\Лисёнина\Фото для презентаций\DSCN2307_resiz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764704"/>
            <a:ext cx="3384376" cy="4896544"/>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D:\Documents\Лисёнина\Фото для презентаций\DSCN2310_resiz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764704"/>
            <a:ext cx="3528392" cy="4896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327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8532440" cy="936104"/>
          </a:xfrm>
        </p:spPr>
        <p:txBody>
          <a:bodyPr/>
          <a:lstStyle/>
          <a:p>
            <a:pPr marL="0" indent="0" algn="l">
              <a:buNone/>
            </a:pPr>
            <a:r>
              <a:rPr lang="ru-RU" dirty="0" smtClean="0"/>
              <a:t>5. Гимнастика пробуждения</a:t>
            </a:r>
            <a:endParaRPr lang="ru-RU" dirty="0"/>
          </a:p>
        </p:txBody>
      </p:sp>
      <p:sp>
        <p:nvSpPr>
          <p:cNvPr id="3" name="Объект 2"/>
          <p:cNvSpPr>
            <a:spLocks noGrp="1"/>
          </p:cNvSpPr>
          <p:nvPr>
            <p:ph sz="quarter" idx="13"/>
          </p:nvPr>
        </p:nvSpPr>
        <p:spPr>
          <a:xfrm>
            <a:off x="1143000" y="1412776"/>
            <a:ext cx="7389440" cy="5040560"/>
          </a:xfrm>
        </p:spPr>
        <p:txBody>
          <a:bodyPr>
            <a:normAutofit fontScale="85000" lnSpcReduction="20000"/>
          </a:bodyPr>
          <a:lstStyle/>
          <a:p>
            <a:pPr marL="45720" indent="0">
              <a:buNone/>
            </a:pPr>
            <a:r>
              <a:rPr lang="ru-RU" dirty="0"/>
              <a:t>Еще одним элементом, относящимся к комплексу мер, направленных на сохранение и стимулирование здоровья, являются упражнения, которые выполняются после дневного сна. Они могут различаться в зависимости от условий ДОУ. Часто делают упражнения на кроватках, самомассаж, проводят обширные умывания, прогулки по ребристым дощечкам, пробежки из спальни в игровую комнату, в которых поддерживается небольшая разница температур. В комплекс бодрящей гимнастики могут быть включены упражнения для профилактики нарушений осанки, предупреждения плоскостопия, элементы пальчиковых и дыхательных упражнений и другие виды. </a:t>
            </a:r>
            <a:r>
              <a:rPr lang="ru-RU" dirty="0" err="1"/>
              <a:t>Здоровьесберегающие</a:t>
            </a:r>
            <a:r>
              <a:rPr lang="ru-RU" dirty="0"/>
              <a:t> технологии, направленные на поддержание здоровья и активности малышей, также включают в себя ходьбу по кругу на носках, пятках, медленный бег. После таких упражнений эффективным считается закаливание. Это может быть топанье в тазике с водой, хождение босиком, обливание ног или обтирание тела влажной салфеткой или полотенцем. Такие бодрящие процедуры позволяют быстро включиться организму малыша в рабочий ритм и укрепить состояние его здоровья.</a:t>
            </a:r>
          </a:p>
          <a:p>
            <a:pPr marL="45720" indent="0">
              <a:buNone/>
            </a:pPr>
            <a:endParaRPr lang="ru-RU" dirty="0"/>
          </a:p>
        </p:txBody>
      </p:sp>
    </p:spTree>
    <p:extLst>
      <p:ext uri="{BB962C8B-B14F-4D97-AF65-F5344CB8AC3E}">
        <p14:creationId xmlns:p14="http://schemas.microsoft.com/office/powerpoint/2010/main" xmlns="" val="406121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9" y="620688"/>
            <a:ext cx="7262192" cy="792088"/>
          </a:xfrm>
        </p:spPr>
        <p:txBody>
          <a:bodyPr/>
          <a:lstStyle/>
          <a:p>
            <a:pPr marL="0" indent="0" algn="l">
              <a:buNone/>
            </a:pPr>
            <a:r>
              <a:rPr lang="ru-RU" dirty="0" smtClean="0"/>
              <a:t>6.Массаж и самомассаж</a:t>
            </a:r>
            <a:endParaRPr lang="ru-RU" dirty="0"/>
          </a:p>
        </p:txBody>
      </p:sp>
      <p:sp>
        <p:nvSpPr>
          <p:cNvPr id="3" name="Объект 2"/>
          <p:cNvSpPr>
            <a:spLocks noGrp="1"/>
          </p:cNvSpPr>
          <p:nvPr>
            <p:ph sz="quarter" idx="13"/>
          </p:nvPr>
        </p:nvSpPr>
        <p:spPr>
          <a:xfrm>
            <a:off x="1143000" y="1484784"/>
            <a:ext cx="6400800" cy="4968552"/>
          </a:xfrm>
        </p:spPr>
        <p:txBody>
          <a:bodyPr>
            <a:normAutofit fontScale="85000" lnSpcReduction="20000"/>
          </a:bodyPr>
          <a:lstStyle/>
          <a:p>
            <a:pPr marL="45720" indent="0">
              <a:buNone/>
            </a:pPr>
            <a:r>
              <a:rPr lang="ru-RU" dirty="0"/>
              <a:t>Активное времяпровождение, развитие коммуникационных навыков и умение расслабляться – это еще не все </a:t>
            </a:r>
            <a:r>
              <a:rPr lang="ru-RU" dirty="0" err="1"/>
              <a:t>здоровьесберегающие</a:t>
            </a:r>
            <a:r>
              <a:rPr lang="ru-RU" dirty="0"/>
              <a:t> технологии в детском саду. Во многих ДОУ важная роль отводится развитию навыков самомассажа. Он помогает не только расслабить мышцы, снять напряжение, но и улучшить координацию. Специально разработанные упражнения способны помочь научиться переключать движения – тормозить лишние и активизировать необходимые. Деток учат массировать ладони, предплечья, кисти рук. Для этого используются такие движения, как поглаживания, вдавливание, растирание, похлопывание, пощипывание, разгибание/сгибание пальчиков. Для такого массажа могут использовать и подручные предметы: карандаши, мячи, шарики. При этом важно, чтобы движения выполнялись в сторону лимфоузлов: от пальцев – к запястьям, от кистей – к локтям. Очень полезным является самомассаж лица. Он повышает интеллектуальную деятельность детей на 75%.</a:t>
            </a:r>
          </a:p>
          <a:p>
            <a:endParaRPr lang="ru-RU" dirty="0"/>
          </a:p>
        </p:txBody>
      </p:sp>
    </p:spTree>
    <p:extLst>
      <p:ext uri="{BB962C8B-B14F-4D97-AF65-F5344CB8AC3E}">
        <p14:creationId xmlns:p14="http://schemas.microsoft.com/office/powerpoint/2010/main" xmlns="" val="1320247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1" y="548680"/>
            <a:ext cx="7046169" cy="792088"/>
          </a:xfrm>
        </p:spPr>
        <p:txBody>
          <a:bodyPr/>
          <a:lstStyle/>
          <a:p>
            <a:pPr marL="0" indent="0" algn="l">
              <a:buNone/>
            </a:pPr>
            <a:r>
              <a:rPr lang="ru-RU" dirty="0" smtClean="0"/>
              <a:t>7. Музыкотерапия</a:t>
            </a:r>
            <a:endParaRPr lang="ru-RU" dirty="0"/>
          </a:p>
        </p:txBody>
      </p:sp>
      <p:sp>
        <p:nvSpPr>
          <p:cNvPr id="3" name="Объект 2"/>
          <p:cNvSpPr>
            <a:spLocks noGrp="1"/>
          </p:cNvSpPr>
          <p:nvPr>
            <p:ph sz="quarter" idx="13"/>
          </p:nvPr>
        </p:nvSpPr>
        <p:spPr>
          <a:xfrm>
            <a:off x="1143000" y="1628800"/>
            <a:ext cx="6400800" cy="4464496"/>
          </a:xfrm>
        </p:spPr>
        <p:txBody>
          <a:bodyPr>
            <a:normAutofit/>
          </a:bodyPr>
          <a:lstStyle/>
          <a:p>
            <a:pPr marL="45720" indent="0">
              <a:buNone/>
            </a:pPr>
            <a:r>
              <a:rPr lang="ru-RU" dirty="0"/>
              <a:t>Важно в работу каждого ДОУ включать не только физкультурно-оздоровительные технологии, но и методы, направленные на повышение эмоционального настроя. Для этих целей может использоваться музыка. Такую коррекционную терапию можно совмещать с занятиями физкультурой, а можно проводить отдельно до 4 раз в месяц в каждой группе. Музыкальное воздействие позволяет снять напряжение, улучшить настроение детей, дать им заряд бодрости. </a:t>
            </a:r>
          </a:p>
        </p:txBody>
      </p:sp>
    </p:spTree>
    <p:extLst>
      <p:ext uri="{BB962C8B-B14F-4D97-AF65-F5344CB8AC3E}">
        <p14:creationId xmlns:p14="http://schemas.microsoft.com/office/powerpoint/2010/main" xmlns="" val="2961668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9" y="548680"/>
            <a:ext cx="7262192" cy="792088"/>
          </a:xfrm>
        </p:spPr>
        <p:txBody>
          <a:bodyPr/>
          <a:lstStyle/>
          <a:p>
            <a:pPr marL="0" indent="0" algn="l">
              <a:buNone/>
            </a:pPr>
            <a:r>
              <a:rPr lang="ru-RU" dirty="0" smtClean="0"/>
              <a:t>8. </a:t>
            </a:r>
            <a:r>
              <a:rPr lang="ru-RU" dirty="0" err="1" smtClean="0"/>
              <a:t>Сказкотерапия</a:t>
            </a:r>
            <a:endParaRPr lang="ru-RU" dirty="0"/>
          </a:p>
        </p:txBody>
      </p:sp>
      <p:sp>
        <p:nvSpPr>
          <p:cNvPr id="3" name="Объект 2"/>
          <p:cNvSpPr>
            <a:spLocks noGrp="1"/>
          </p:cNvSpPr>
          <p:nvPr>
            <p:ph sz="quarter" idx="13"/>
          </p:nvPr>
        </p:nvSpPr>
        <p:spPr>
          <a:xfrm>
            <a:off x="1043608" y="1556792"/>
            <a:ext cx="7408912" cy="4392488"/>
          </a:xfrm>
        </p:spPr>
        <p:txBody>
          <a:bodyPr/>
          <a:lstStyle/>
          <a:p>
            <a:pPr marL="45720" indent="0">
              <a:buNone/>
            </a:pPr>
            <a:r>
              <a:rPr lang="ru-RU" dirty="0"/>
              <a:t>Положительно влияет и </a:t>
            </a:r>
            <a:r>
              <a:rPr lang="ru-RU" dirty="0" err="1"/>
              <a:t>сказкотерапия</a:t>
            </a:r>
            <a:r>
              <a:rPr lang="ru-RU" dirty="0"/>
              <a:t>. Правда, ее желательно проводить в старших группах, несколько раз в месяц по 30 минут. Сказки используются в терапевтических, психологических и развивающих целях. Их может рассказывать взрослый либо группа детей по очереди. Положительное влияние таких методов очевидно, поэтому многие рекомендуют активно использовать коррекционные </a:t>
            </a:r>
            <a:r>
              <a:rPr lang="ru-RU" dirty="0" err="1"/>
              <a:t>здоровьесберегающие</a:t>
            </a:r>
            <a:r>
              <a:rPr lang="ru-RU" dirty="0"/>
              <a:t> технологии в ДОУ</a:t>
            </a:r>
            <a:r>
              <a:rPr lang="ru-RU" dirty="0" smtClean="0"/>
              <a:t>.</a:t>
            </a:r>
            <a:endParaRPr lang="ru-RU" dirty="0"/>
          </a:p>
        </p:txBody>
      </p:sp>
    </p:spTree>
    <p:extLst>
      <p:ext uri="{BB962C8B-B14F-4D97-AF65-F5344CB8AC3E}">
        <p14:creationId xmlns:p14="http://schemas.microsoft.com/office/powerpoint/2010/main" xmlns="" val="91710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476672"/>
            <a:ext cx="7317432" cy="5832648"/>
          </a:xfrm>
        </p:spPr>
        <p:txBody>
          <a:bodyPr>
            <a:noAutofit/>
          </a:bodyPr>
          <a:lstStyle/>
          <a:p>
            <a:pPr marL="45720" indent="0">
              <a:buNone/>
            </a:pPr>
            <a:r>
              <a:rPr lang="ru-RU" sz="2000" dirty="0" smtClean="0"/>
              <a:t>    </a:t>
            </a:r>
            <a:r>
              <a:rPr lang="ru-RU" sz="2400" dirty="0" smtClean="0"/>
              <a:t>Охрана </a:t>
            </a:r>
            <a:r>
              <a:rPr lang="ru-RU" sz="2400" dirty="0"/>
              <a:t>здоровья детей и его укрепление является одной из основных задач каждого дошкольного учреждения. При этом заботятся не только о физическом, но и о психическом и социальном благополучии малышей.</a:t>
            </a:r>
          </a:p>
          <a:p>
            <a:pPr marL="45720" indent="0">
              <a:buNone/>
            </a:pPr>
            <a:r>
              <a:rPr lang="ru-RU" sz="2400" dirty="0" smtClean="0"/>
              <a:t>    Само </a:t>
            </a:r>
            <a:r>
              <a:rPr lang="ru-RU" sz="2400" dirty="0"/>
              <a:t>понятие «здоровье» представляет собой интегральное понятие, включающее характеристики физического и психического развития человека, адаптационные возможности его организма, его социальную активность, которые в итоге и обеспечивают определенный уровень умственной и физической работоспособности.</a:t>
            </a:r>
          </a:p>
          <a:p>
            <a:pPr marL="45720" indent="0">
              <a:buNone/>
            </a:pPr>
            <a:r>
              <a:rPr lang="ru-RU" sz="2400" dirty="0" smtClean="0"/>
              <a:t>    </a:t>
            </a:r>
            <a:r>
              <a:rPr lang="ru-RU" sz="2400" dirty="0" err="1" smtClean="0"/>
              <a:t>Здоровьесбережение</a:t>
            </a:r>
            <a:r>
              <a:rPr lang="ru-RU" sz="2400" dirty="0" smtClean="0"/>
              <a:t> </a:t>
            </a:r>
            <a:r>
              <a:rPr lang="ru-RU" sz="2400" dirty="0"/>
              <a:t>– система мероприятий по сохранению здоровья детей.</a:t>
            </a:r>
          </a:p>
        </p:txBody>
      </p:sp>
    </p:spTree>
    <p:extLst>
      <p:ext uri="{BB962C8B-B14F-4D97-AF65-F5344CB8AC3E}">
        <p14:creationId xmlns:p14="http://schemas.microsoft.com/office/powerpoint/2010/main" xmlns="" val="1736327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dirty="0"/>
          </a:p>
        </p:txBody>
      </p:sp>
      <p:pic>
        <p:nvPicPr>
          <p:cNvPr id="5122" name="Picture 2" descr="D:\Documents\Лисёнина\Фото для презентаций\DSCN2304_resiz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836712"/>
            <a:ext cx="6480720" cy="4896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275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3" y="620688"/>
            <a:ext cx="7046168" cy="720080"/>
          </a:xfrm>
        </p:spPr>
        <p:txBody>
          <a:bodyPr/>
          <a:lstStyle/>
          <a:p>
            <a:pPr marL="0" indent="0" algn="l">
              <a:buNone/>
            </a:pPr>
            <a:r>
              <a:rPr lang="ru-RU" dirty="0" smtClean="0"/>
              <a:t>9. </a:t>
            </a:r>
            <a:r>
              <a:rPr lang="ru-RU" dirty="0" err="1" smtClean="0"/>
              <a:t>Изотерапия</a:t>
            </a:r>
            <a:endParaRPr lang="ru-RU" dirty="0"/>
          </a:p>
        </p:txBody>
      </p:sp>
      <p:sp>
        <p:nvSpPr>
          <p:cNvPr id="3" name="Объект 2"/>
          <p:cNvSpPr>
            <a:spLocks noGrp="1"/>
          </p:cNvSpPr>
          <p:nvPr>
            <p:ph sz="quarter" idx="13"/>
          </p:nvPr>
        </p:nvSpPr>
        <p:spPr>
          <a:xfrm>
            <a:off x="1143000" y="1556792"/>
            <a:ext cx="7245424" cy="4464496"/>
          </a:xfrm>
        </p:spPr>
        <p:txBody>
          <a:bodyPr/>
          <a:lstStyle/>
          <a:p>
            <a:pPr marL="45720" indent="0">
              <a:buNone/>
            </a:pPr>
            <a:r>
              <a:rPr lang="ru-RU" sz="2400" dirty="0"/>
              <a:t>Занятия также могут включать в себя </a:t>
            </a:r>
            <a:r>
              <a:rPr lang="ru-RU" sz="2400" dirty="0" err="1"/>
              <a:t>изотерапию</a:t>
            </a:r>
            <a:r>
              <a:rPr lang="ru-RU" sz="2400" dirty="0"/>
              <a:t>. Рисование пальчиками или ладошками способно отвлечь ребенка, вызвать у него радость, снять напряжение, преодолеть страх и неуверенность. Арт. технологии, используемые в детских садах, благотворно влияют на малышей. Они основаны на восприятии различных цветов и их влиянии на состояние психики детей. </a:t>
            </a:r>
          </a:p>
          <a:p>
            <a:endParaRPr lang="ru-RU" dirty="0"/>
          </a:p>
        </p:txBody>
      </p:sp>
    </p:spTree>
    <p:extLst>
      <p:ext uri="{BB962C8B-B14F-4D97-AF65-F5344CB8AC3E}">
        <p14:creationId xmlns:p14="http://schemas.microsoft.com/office/powerpoint/2010/main" xmlns="" val="279906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3"/>
          </p:nvPr>
        </p:nvSpPr>
        <p:spPr/>
        <p:txBody>
          <a:bodyPr/>
          <a:lstStyle/>
          <a:p>
            <a:endParaRPr lang="ru-RU" dirty="0"/>
          </a:p>
        </p:txBody>
      </p:sp>
      <p:pic>
        <p:nvPicPr>
          <p:cNvPr id="7170" name="Picture 2" descr="D:\Documents\Лисёнина\Фото для презентаций\DSCN2269_resiz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2" y="692696"/>
            <a:ext cx="4176464"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D:\Documents\Лисёнина\Фото для презентаций\DSCN2272_resiz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632" y="3501008"/>
            <a:ext cx="3528392" cy="288032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D:\Documents\Лисёнина\Фото для презентаций\DSCN2271_resize.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04048" y="3501008"/>
            <a:ext cx="3168352"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0298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3" y="692696"/>
            <a:ext cx="7406208" cy="792088"/>
          </a:xfrm>
        </p:spPr>
        <p:txBody>
          <a:bodyPr/>
          <a:lstStyle/>
          <a:p>
            <a:pPr marL="0" indent="0" algn="l">
              <a:buNone/>
            </a:pPr>
            <a:r>
              <a:rPr lang="ru-RU" dirty="0" smtClean="0"/>
              <a:t>10.Подвижные игры</a:t>
            </a:r>
            <a:endParaRPr lang="ru-RU" dirty="0"/>
          </a:p>
        </p:txBody>
      </p:sp>
      <p:sp>
        <p:nvSpPr>
          <p:cNvPr id="3" name="Объект 2"/>
          <p:cNvSpPr>
            <a:spLocks noGrp="1"/>
          </p:cNvSpPr>
          <p:nvPr>
            <p:ph sz="quarter" idx="13"/>
          </p:nvPr>
        </p:nvSpPr>
        <p:spPr>
          <a:xfrm>
            <a:off x="1143000" y="1484784"/>
            <a:ext cx="7389440" cy="4896544"/>
          </a:xfrm>
        </p:spPr>
        <p:txBody>
          <a:bodyPr>
            <a:normAutofit/>
          </a:bodyPr>
          <a:lstStyle/>
          <a:p>
            <a:pPr marL="45720" indent="0">
              <a:buNone/>
            </a:pPr>
            <a:r>
              <a:rPr lang="ru-RU" dirty="0"/>
              <a:t>Подвижные и спортивные игры развивают у детей настойчивость, смелость, решительность, инициативу, сообразительность и мышление. В комплекс мероприятий, которые в официальных документах называются «</a:t>
            </a:r>
            <a:r>
              <a:rPr lang="ru-RU" dirty="0" err="1"/>
              <a:t>здоровьесберегающие</a:t>
            </a:r>
            <a:r>
              <a:rPr lang="ru-RU" dirty="0"/>
              <a:t> технологии в детском саду», в обязательном порядке должны быть включены </a:t>
            </a:r>
            <a:r>
              <a:rPr lang="ru-RU" dirty="0" smtClean="0"/>
              <a:t>подвижные </a:t>
            </a:r>
            <a:r>
              <a:rPr lang="ru-RU" dirty="0"/>
              <a:t>игры. Это может быть бег парами, преодоление несложных препятствий. Популярны игры, в которых дети, разбитые на 2 команды, должны собирать определенные предметы на скорость. Также приветствуются любые другие виды </a:t>
            </a:r>
            <a:r>
              <a:rPr lang="ru-RU" dirty="0" smtClean="0"/>
              <a:t>подвижных </a:t>
            </a:r>
            <a:r>
              <a:rPr lang="ru-RU" dirty="0"/>
              <a:t>игр.</a:t>
            </a:r>
          </a:p>
        </p:txBody>
      </p:sp>
    </p:spTree>
    <p:extLst>
      <p:ext uri="{BB962C8B-B14F-4D97-AF65-F5344CB8AC3E}">
        <p14:creationId xmlns:p14="http://schemas.microsoft.com/office/powerpoint/2010/main" xmlns="" val="2380827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620688"/>
            <a:ext cx="7334200" cy="936104"/>
          </a:xfrm>
        </p:spPr>
        <p:txBody>
          <a:bodyPr/>
          <a:lstStyle/>
          <a:p>
            <a:pPr marL="0" indent="0" algn="l">
              <a:buNone/>
            </a:pPr>
            <a:r>
              <a:rPr lang="ru-RU" dirty="0" smtClean="0"/>
              <a:t>11. Релаксация</a:t>
            </a:r>
            <a:endParaRPr lang="ru-RU" dirty="0"/>
          </a:p>
        </p:txBody>
      </p:sp>
      <p:sp>
        <p:nvSpPr>
          <p:cNvPr id="3" name="Объект 2"/>
          <p:cNvSpPr>
            <a:spLocks noGrp="1"/>
          </p:cNvSpPr>
          <p:nvPr>
            <p:ph sz="quarter" idx="13"/>
          </p:nvPr>
        </p:nvSpPr>
        <p:spPr>
          <a:xfrm>
            <a:off x="1143000" y="1484784"/>
            <a:ext cx="7389440" cy="4824536"/>
          </a:xfrm>
        </p:spPr>
        <p:txBody>
          <a:bodyPr>
            <a:normAutofit fontScale="85000" lnSpcReduction="20000"/>
          </a:bodyPr>
          <a:lstStyle/>
          <a:p>
            <a:r>
              <a:rPr lang="ru-RU" dirty="0"/>
              <a:t>Особая роль отводится отдыху и расслаблению. Для этих целей малышам могут включать звуки природы или спокойную классическую музыку. Ответственными за эту часть </a:t>
            </a:r>
            <a:r>
              <a:rPr lang="ru-RU" dirty="0" err="1"/>
              <a:t>здоровьесберегающих</a:t>
            </a:r>
            <a:r>
              <a:rPr lang="ru-RU" dirty="0"/>
              <a:t> технологий являются воспитатели, психологи и инструктора по физической культуре.</a:t>
            </a:r>
          </a:p>
          <a:p>
            <a:r>
              <a:rPr lang="ru-RU" dirty="0"/>
              <a:t>Релаксационные паузы помогают снять умственное, нервное и эмоциональное напряжение. Своевременное расслабление способно помочь восполнить силы, дать отдых мышцам и не позволить эмоциям выплеснуть через край. Это очень важные </a:t>
            </a:r>
            <a:r>
              <a:rPr lang="ru-RU" dirty="0" err="1"/>
              <a:t>здоровьесберегающие</a:t>
            </a:r>
            <a:r>
              <a:rPr lang="ru-RU" dirty="0"/>
              <a:t> технологии по ФГОС (Федеральному государственному образовательному стандарту).</a:t>
            </a:r>
          </a:p>
          <a:p>
            <a:r>
              <a:rPr lang="ru-RU" dirty="0"/>
              <a:t>Расслабление необходимо и при чрезмерной активности малышей, и при их явной вялости, которую можно даже назвать апатией. Ряд упражнений на релаксацию способен снять напряжение, улучшить самочувствие, повысить внимание и помочь лучше концентрироваться.</a:t>
            </a:r>
          </a:p>
          <a:p>
            <a:endParaRPr lang="ru-RU" dirty="0"/>
          </a:p>
        </p:txBody>
      </p:sp>
    </p:spTree>
    <p:extLst>
      <p:ext uri="{BB962C8B-B14F-4D97-AF65-F5344CB8AC3E}">
        <p14:creationId xmlns:p14="http://schemas.microsoft.com/office/powerpoint/2010/main" xmlns="" val="4138483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dirty="0"/>
          </a:p>
        </p:txBody>
      </p:sp>
      <p:pic>
        <p:nvPicPr>
          <p:cNvPr id="6146" name="Picture 2" descr="D:\Documents\Лисёнина\Фото для презентаций\DSCN2311_resiz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692696"/>
            <a:ext cx="6768752" cy="4968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3375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48680"/>
            <a:ext cx="7262192" cy="1152128"/>
          </a:xfrm>
        </p:spPr>
        <p:txBody>
          <a:bodyPr/>
          <a:lstStyle/>
          <a:p>
            <a:pPr marL="0" indent="0" algn="l">
              <a:buNone/>
            </a:pPr>
            <a:r>
              <a:rPr lang="ru-RU" sz="4000" dirty="0" smtClean="0"/>
              <a:t>12.Занятия по физкультуре</a:t>
            </a:r>
            <a:endParaRPr lang="ru-RU" sz="4000" dirty="0"/>
          </a:p>
        </p:txBody>
      </p:sp>
      <p:sp>
        <p:nvSpPr>
          <p:cNvPr id="3" name="Объект 2"/>
          <p:cNvSpPr>
            <a:spLocks noGrp="1"/>
          </p:cNvSpPr>
          <p:nvPr>
            <p:ph sz="quarter" idx="13"/>
          </p:nvPr>
        </p:nvSpPr>
        <p:spPr>
          <a:xfrm>
            <a:off x="1143000" y="1268760"/>
            <a:ext cx="7461448" cy="5256584"/>
          </a:xfrm>
        </p:spPr>
        <p:txBody>
          <a:bodyPr>
            <a:normAutofit fontScale="85000" lnSpcReduction="20000"/>
          </a:bodyPr>
          <a:lstStyle/>
          <a:p>
            <a:r>
              <a:rPr lang="ru-RU" dirty="0"/>
              <a:t>Особое внимание отводится занятиям физической культурой. В каждом ДОУ они должны быть хотя бы 2-3 раза в неделю и проводиться не в группе, а в специальном спортивном или музыкальном зале. Физкультурно-оздоровительные технологии состоят из установленной программы, по которой должны заниматься дети со специальным инструктором под контролем воспитателей. </a:t>
            </a:r>
            <a:endParaRPr lang="ru-RU" dirty="0" smtClean="0"/>
          </a:p>
          <a:p>
            <a:r>
              <a:rPr lang="ru-RU" dirty="0" err="1" smtClean="0"/>
              <a:t>Здоровьесберегающие</a:t>
            </a:r>
            <a:r>
              <a:rPr lang="ru-RU" dirty="0" smtClean="0"/>
              <a:t> </a:t>
            </a:r>
            <a:r>
              <a:rPr lang="ru-RU" dirty="0"/>
              <a:t>технологии физической культуры являются более востребованными у старших ребят. Для самых маленьких вполне достаточно 10 минут физкультуры. Для детей младшего возраста занятие должно длиться до 20 минут, среднего – до 25, старшего – на протяжении 25-30 минут. Перед физкультурой помещение проветривается, лишь после этого в него можно заводить детей.</a:t>
            </a:r>
          </a:p>
          <a:p>
            <a:r>
              <a:rPr lang="ru-RU" dirty="0"/>
              <a:t>Главной задачей этих занятий является формирование необходимых двигательных навыков и умений у малышей, развитие физических качеств. Также важно создать условия для реализации детьми своей потребности в двигательной активности. Все это является основой для их физического и психического благополучия.</a:t>
            </a:r>
          </a:p>
          <a:p>
            <a:endParaRPr lang="ru-RU" dirty="0"/>
          </a:p>
        </p:txBody>
      </p:sp>
    </p:spTree>
    <p:extLst>
      <p:ext uri="{BB962C8B-B14F-4D97-AF65-F5344CB8AC3E}">
        <p14:creationId xmlns:p14="http://schemas.microsoft.com/office/powerpoint/2010/main" xmlns="" val="249233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3"/>
          </p:nvPr>
        </p:nvSpPr>
        <p:spPr/>
        <p:txBody>
          <a:bodyPr/>
          <a:lstStyle/>
          <a:p>
            <a:endParaRPr lang="ru-RU" dirty="0"/>
          </a:p>
        </p:txBody>
      </p:sp>
      <p:pic>
        <p:nvPicPr>
          <p:cNvPr id="8194" name="Picture 2" descr="D:\Documents\Лисёнина\Фото для презентаций\DSCN2275_resiz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692696"/>
            <a:ext cx="3672408" cy="25922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D:\Documents\Лисёнина\Фото для презентаций\DSCN2277_resiz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2040" y="692696"/>
            <a:ext cx="3528392" cy="25922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D:\Documents\Лисёнина\Фото для презентаций\DSCN2280_resize.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43608" y="3501008"/>
            <a:ext cx="3672408" cy="2736304"/>
          </a:xfrm>
          <a:prstGeom prst="rect">
            <a:avLst/>
          </a:prstGeom>
          <a:noFill/>
          <a:extLst>
            <a:ext uri="{909E8E84-426E-40DD-AFC4-6F175D3DCCD1}">
              <a14:hiddenFill xmlns:a14="http://schemas.microsoft.com/office/drawing/2010/main" xmlns="">
                <a:solidFill>
                  <a:srgbClr val="FFFFFF"/>
                </a:solidFill>
              </a14:hiddenFill>
            </a:ext>
          </a:extLst>
        </p:spPr>
      </p:pic>
      <p:pic>
        <p:nvPicPr>
          <p:cNvPr id="8197" name="Picture 5" descr="D:\Documents\Лисёнина\Фото для презентаций\DSCN2290_resize.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32040" y="3501008"/>
            <a:ext cx="3528392"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0034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7" y="404664"/>
            <a:ext cx="7190184" cy="792088"/>
          </a:xfrm>
        </p:spPr>
        <p:txBody>
          <a:bodyPr/>
          <a:lstStyle/>
          <a:p>
            <a:pPr marL="0" indent="0" algn="l">
              <a:buNone/>
            </a:pPr>
            <a:r>
              <a:rPr lang="ru-RU" sz="3200" dirty="0" smtClean="0"/>
              <a:t>13.Коммуникативные </a:t>
            </a:r>
            <a:r>
              <a:rPr lang="ru-RU" sz="3200" dirty="0"/>
              <a:t>и проблемно-игровые занятия</a:t>
            </a:r>
          </a:p>
        </p:txBody>
      </p:sp>
      <p:sp>
        <p:nvSpPr>
          <p:cNvPr id="3" name="Объект 2"/>
          <p:cNvSpPr>
            <a:spLocks noGrp="1"/>
          </p:cNvSpPr>
          <p:nvPr>
            <p:ph sz="quarter" idx="13"/>
          </p:nvPr>
        </p:nvSpPr>
        <p:spPr>
          <a:xfrm>
            <a:off x="1143000" y="1628800"/>
            <a:ext cx="7533456" cy="4824536"/>
          </a:xfrm>
        </p:spPr>
        <p:txBody>
          <a:bodyPr>
            <a:normAutofit fontScale="70000" lnSpcReduction="20000"/>
          </a:bodyPr>
          <a:lstStyle/>
          <a:p>
            <a:r>
              <a:rPr lang="ru-RU" sz="2300" dirty="0" smtClean="0"/>
              <a:t>Коммуникативные </a:t>
            </a:r>
            <a:r>
              <a:rPr lang="ru-RU" sz="2300" dirty="0"/>
              <a:t>игры позволяют вовлечь ребенка в процесс социальной адаптации, помогают развить мимику, жестикуляцию, пантомимику. Дети учатся управлять своим телом, создают позитивное отношение к нему. Кроме того, такие игры способствуют тому, что малыши начинают лучше понимать друг друга, вникать в суть полученной информации. Они пытаются с помощью речи и выразительных движений показывать свое </a:t>
            </a:r>
            <a:r>
              <a:rPr lang="ru-RU" sz="2300" dirty="0" smtClean="0"/>
              <a:t>эмоциональное </a:t>
            </a:r>
            <a:r>
              <a:rPr lang="ru-RU" sz="2300" dirty="0" err="1" smtClean="0"/>
              <a:t>состояние.Это</a:t>
            </a:r>
            <a:r>
              <a:rPr lang="ru-RU" sz="2300" dirty="0" smtClean="0"/>
              <a:t> </a:t>
            </a:r>
            <a:r>
              <a:rPr lang="ru-RU" sz="2300" dirty="0"/>
              <a:t>развивает их образное мышление, стимулирует невербальное воображение.</a:t>
            </a:r>
          </a:p>
          <a:p>
            <a:r>
              <a:rPr lang="ru-RU" sz="2300" dirty="0"/>
              <a:t>Многие дети любят играть в приведений. Взрослый показывает им, как необходимо пугать (поднимает руки и растопыривает пальцы) и произносит звук «у-у-у». При этом озвучиваются правила, дети должны так делать по хлопку: если он будет тихим, то и «у» говорить надо тихо, если громким, то можно и слегка покричать.</a:t>
            </a:r>
          </a:p>
          <a:p>
            <a:r>
              <a:rPr lang="ru-RU" sz="2300" dirty="0"/>
              <a:t>Сплотить коллектив может простая игра «солнышко». Взрослый протягивает свою руку, а детки должны опустить на нее свою ладошку, произнося «здравствуйте». Этот ритуал можно использовать для того, чтобы настроить детей на игру и собрать их в круг.</a:t>
            </a:r>
          </a:p>
          <a:p>
            <a:r>
              <a:rPr lang="ru-RU" sz="2300" dirty="0"/>
              <a:t>Игры, направленные на обеспечение безопасности жизнедеятельности, могут проводиться в любое свободное время. Такие занятия могут даже организовываться незаметно для самих детей. Воспитатель просто включается в игру, вводя в нее необходимые ему элементы.</a:t>
            </a:r>
          </a:p>
          <a:p>
            <a:pPr marL="45720" indent="0">
              <a:buNone/>
            </a:pPr>
            <a:endParaRPr lang="ru-RU" b="1" dirty="0"/>
          </a:p>
          <a:p>
            <a:endParaRPr lang="ru-RU" dirty="0"/>
          </a:p>
        </p:txBody>
      </p:sp>
    </p:spTree>
    <p:extLst>
      <p:ext uri="{BB962C8B-B14F-4D97-AF65-F5344CB8AC3E}">
        <p14:creationId xmlns:p14="http://schemas.microsoft.com/office/powerpoint/2010/main" xmlns="" val="3624521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43608" y="764704"/>
            <a:ext cx="7749480" cy="5433784"/>
          </a:xfrm>
        </p:spPr>
        <p:txBody>
          <a:bodyPr>
            <a:noAutofit/>
          </a:bodyPr>
          <a:lstStyle/>
          <a:p>
            <a:pPr marL="45720" indent="0">
              <a:buNone/>
            </a:pPr>
            <a:r>
              <a:rPr lang="ru-RU" sz="3600" b="1" dirty="0" smtClean="0"/>
              <a:t>Вывод</a:t>
            </a:r>
            <a:r>
              <a:rPr lang="ru-RU" sz="3600" dirty="0" smtClean="0"/>
              <a:t>: </a:t>
            </a:r>
            <a:r>
              <a:rPr lang="ru-RU" sz="3600" dirty="0"/>
              <a:t>применение в работе ДОУ </a:t>
            </a:r>
            <a:r>
              <a:rPr lang="ru-RU" sz="3600" dirty="0" err="1"/>
              <a:t>здоровьесберегающих</a:t>
            </a:r>
            <a:r>
              <a:rPr lang="ru-RU" sz="3600" dirty="0"/>
              <a:t> педагогических технологий повышает результативность </a:t>
            </a:r>
            <a:r>
              <a:rPr lang="ru-RU" sz="3600" dirty="0" err="1"/>
              <a:t>воспитательно</a:t>
            </a:r>
            <a:r>
              <a:rPr lang="ru-RU" sz="3600" dirty="0"/>
              <a:t>-образовательного процесса, формирует у педагогов и родителей ценностные ориентации, направленные на сохранение и укрепление здоровья воспитанников. </a:t>
            </a:r>
            <a:br>
              <a:rPr lang="ru-RU" sz="3600" dirty="0"/>
            </a:br>
            <a:endParaRPr lang="ru-RU" sz="3600" dirty="0"/>
          </a:p>
        </p:txBody>
      </p:sp>
    </p:spTree>
    <p:extLst>
      <p:ext uri="{BB962C8B-B14F-4D97-AF65-F5344CB8AC3E}">
        <p14:creationId xmlns:p14="http://schemas.microsoft.com/office/powerpoint/2010/main" xmlns="" val="174116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731520"/>
            <a:ext cx="7848872" cy="5289768"/>
          </a:xfrm>
        </p:spPr>
        <p:txBody>
          <a:bodyPr>
            <a:normAutofit fontScale="92500"/>
          </a:bodyPr>
          <a:lstStyle/>
          <a:p>
            <a:pPr marL="45720" indent="0">
              <a:buNone/>
            </a:pPr>
            <a:r>
              <a:rPr lang="ru-RU" dirty="0" smtClean="0"/>
              <a:t>Цель: познакомить с методами создания педагогических условий, способствующих внедрению </a:t>
            </a:r>
            <a:r>
              <a:rPr lang="ru-RU" dirty="0" err="1" smtClean="0"/>
              <a:t>здоровьесберегающих</a:t>
            </a:r>
            <a:r>
              <a:rPr lang="ru-RU" dirty="0" smtClean="0"/>
              <a:t> технологий в </a:t>
            </a:r>
            <a:r>
              <a:rPr lang="ru-RU" dirty="0" err="1" smtClean="0"/>
              <a:t>воспитательно</a:t>
            </a:r>
            <a:r>
              <a:rPr lang="ru-RU" dirty="0" smtClean="0"/>
              <a:t> – образовательном процессе ДОУ.</a:t>
            </a:r>
          </a:p>
          <a:p>
            <a:pPr marL="45720" indent="0">
              <a:buNone/>
            </a:pPr>
            <a:r>
              <a:rPr lang="ru-RU" dirty="0" smtClean="0"/>
              <a:t>Задачи: </a:t>
            </a:r>
          </a:p>
          <a:p>
            <a:pPr marL="502920" indent="-457200">
              <a:buAutoNum type="arabicPeriod"/>
            </a:pPr>
            <a:r>
              <a:rPr lang="ru-RU" dirty="0" smtClean="0"/>
              <a:t>Обратить внимание работников дошкольного учреждения на </a:t>
            </a:r>
            <a:r>
              <a:rPr lang="ru-RU" dirty="0" err="1" smtClean="0"/>
              <a:t>здоровьесберегающие</a:t>
            </a:r>
            <a:r>
              <a:rPr lang="ru-RU" dirty="0" smtClean="0"/>
              <a:t> компоненты организации </a:t>
            </a:r>
            <a:r>
              <a:rPr lang="ru-RU" dirty="0" err="1" smtClean="0"/>
              <a:t>учебно</a:t>
            </a:r>
            <a:r>
              <a:rPr lang="ru-RU" dirty="0" smtClean="0"/>
              <a:t> – воспитательного процесса.</a:t>
            </a:r>
          </a:p>
          <a:p>
            <a:pPr marL="502920" indent="-457200">
              <a:buAutoNum type="arabicPeriod"/>
            </a:pPr>
            <a:r>
              <a:rPr lang="ru-RU" dirty="0" smtClean="0"/>
              <a:t>Познакомить с различными видами </a:t>
            </a:r>
            <a:r>
              <a:rPr lang="ru-RU" dirty="0" err="1"/>
              <a:t>здоровьесберегающих</a:t>
            </a:r>
            <a:r>
              <a:rPr lang="ru-RU" dirty="0"/>
              <a:t> </a:t>
            </a:r>
            <a:r>
              <a:rPr lang="ru-RU" dirty="0" smtClean="0"/>
              <a:t>технологий, применяемых в ДОУ, объяснить </a:t>
            </a:r>
            <a:r>
              <a:rPr lang="ru-RU" dirty="0" err="1" smtClean="0"/>
              <a:t>ихнеобходимость</a:t>
            </a:r>
            <a:r>
              <a:rPr lang="ru-RU" dirty="0" smtClean="0"/>
              <a:t> для полноценного развития дошкольников.</a:t>
            </a:r>
          </a:p>
          <a:p>
            <a:pPr marL="502920" indent="-457200">
              <a:buAutoNum type="arabicPeriod"/>
            </a:pPr>
            <a:r>
              <a:rPr lang="ru-RU" dirty="0" smtClean="0"/>
              <a:t>Рассмотреть </a:t>
            </a:r>
            <a:r>
              <a:rPr lang="ru-RU" dirty="0" err="1" smtClean="0"/>
              <a:t>здоровьесберегающие</a:t>
            </a:r>
            <a:r>
              <a:rPr lang="ru-RU" dirty="0" smtClean="0"/>
              <a:t> технологии по группам и видам, обосновать их положительное влияние на формирование гармонично – развитой личности.</a:t>
            </a:r>
            <a:endParaRPr lang="ru-RU" dirty="0"/>
          </a:p>
        </p:txBody>
      </p:sp>
    </p:spTree>
    <p:extLst>
      <p:ext uri="{BB962C8B-B14F-4D97-AF65-F5344CB8AC3E}">
        <p14:creationId xmlns:p14="http://schemas.microsoft.com/office/powerpoint/2010/main" xmlns="" val="3655025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1556792"/>
            <a:ext cx="6400800" cy="3816424"/>
          </a:xfrm>
        </p:spPr>
        <p:txBody>
          <a:bodyPr>
            <a:normAutofit/>
          </a:bodyPr>
          <a:lstStyle/>
          <a:p>
            <a:pPr marL="45720" indent="0" algn="ctr">
              <a:buNone/>
            </a:pPr>
            <a:r>
              <a:rPr lang="ru-RU" sz="6000" dirty="0" smtClean="0"/>
              <a:t>Спасибо за внимание!</a:t>
            </a:r>
            <a:endParaRPr lang="ru-RU" sz="6000" dirty="0"/>
          </a:p>
        </p:txBody>
      </p:sp>
    </p:spTree>
    <p:extLst>
      <p:ext uri="{BB962C8B-B14F-4D97-AF65-F5344CB8AC3E}">
        <p14:creationId xmlns:p14="http://schemas.microsoft.com/office/powerpoint/2010/main" xmlns="" val="350763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pPr marL="45720" indent="0" algn="ctr">
              <a:buNone/>
            </a:pPr>
            <a:r>
              <a:rPr lang="ru-RU" dirty="0" smtClean="0"/>
              <a:t>Направление </a:t>
            </a:r>
            <a:r>
              <a:rPr lang="ru-RU" dirty="0" err="1"/>
              <a:t>здоровьесберегающих</a:t>
            </a:r>
            <a:r>
              <a:rPr lang="ru-RU" dirty="0"/>
              <a:t> </a:t>
            </a:r>
            <a:r>
              <a:rPr lang="ru-RU" dirty="0" smtClean="0"/>
              <a:t>технологий:</a:t>
            </a:r>
          </a:p>
          <a:p>
            <a:pPr marL="502920" indent="-457200">
              <a:buAutoNum type="arabicPeriod"/>
            </a:pPr>
            <a:r>
              <a:rPr lang="ru-RU" dirty="0" smtClean="0"/>
              <a:t>Стимулирование и сохранение здоровья детей дошкольного возраста.</a:t>
            </a:r>
          </a:p>
          <a:p>
            <a:pPr marL="502920" indent="-457200">
              <a:buAutoNum type="arabicPeriod"/>
            </a:pPr>
            <a:r>
              <a:rPr lang="ru-RU" dirty="0" smtClean="0"/>
              <a:t>Обучение правильному и здоровому образу жизни дошкольников</a:t>
            </a:r>
          </a:p>
          <a:p>
            <a:pPr marL="502920" indent="-457200">
              <a:buAutoNum type="arabicPeriod"/>
            </a:pPr>
            <a:r>
              <a:rPr lang="ru-RU" dirty="0" smtClean="0"/>
              <a:t>Коррекция состояния здоровья.</a:t>
            </a:r>
            <a:endParaRPr lang="ru-RU" dirty="0"/>
          </a:p>
        </p:txBody>
      </p:sp>
    </p:spTree>
    <p:extLst>
      <p:ext uri="{BB962C8B-B14F-4D97-AF65-F5344CB8AC3E}">
        <p14:creationId xmlns:p14="http://schemas.microsoft.com/office/powerpoint/2010/main" xmlns="" val="173919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620688"/>
            <a:ext cx="7334200" cy="1008112"/>
          </a:xfrm>
        </p:spPr>
        <p:txBody>
          <a:bodyPr/>
          <a:lstStyle/>
          <a:p>
            <a:pPr marL="0" indent="0" algn="l">
              <a:buNone/>
            </a:pPr>
            <a:r>
              <a:rPr lang="ru-RU" sz="2800" dirty="0"/>
              <a:t>Виды </a:t>
            </a:r>
            <a:r>
              <a:rPr lang="ru-RU" sz="2800" dirty="0" err="1"/>
              <a:t>здоровьесберегающих</a:t>
            </a:r>
            <a:r>
              <a:rPr lang="ru-RU" sz="2800" dirty="0"/>
              <a:t> технологий в дошкольном образовании </a:t>
            </a:r>
          </a:p>
        </p:txBody>
      </p:sp>
      <p:sp>
        <p:nvSpPr>
          <p:cNvPr id="3" name="Объект 2"/>
          <p:cNvSpPr>
            <a:spLocks noGrp="1"/>
          </p:cNvSpPr>
          <p:nvPr>
            <p:ph sz="quarter" idx="13"/>
          </p:nvPr>
        </p:nvSpPr>
        <p:spPr>
          <a:xfrm>
            <a:off x="1143000" y="1988840"/>
            <a:ext cx="6400800" cy="4248472"/>
          </a:xfrm>
        </p:spPr>
        <p:txBody>
          <a:bodyPr>
            <a:normAutofit lnSpcReduction="10000"/>
          </a:bodyPr>
          <a:lstStyle/>
          <a:p>
            <a:pPr marL="45720" indent="0">
              <a:buNone/>
            </a:pPr>
            <a:r>
              <a:rPr lang="ru-RU" b="1" dirty="0"/>
              <a:t>1. Медико-профилактические технологии </a:t>
            </a:r>
            <a:endParaRPr lang="ru-RU" b="1" dirty="0" smtClean="0"/>
          </a:p>
          <a:p>
            <a:endParaRPr lang="ru-RU" dirty="0"/>
          </a:p>
          <a:p>
            <a:r>
              <a:rPr lang="ru-RU" dirty="0"/>
              <a:t></a:t>
            </a:r>
            <a:r>
              <a:rPr lang="ru-RU" dirty="0" smtClean="0"/>
              <a:t> Мониторинг здоровья </a:t>
            </a:r>
          </a:p>
          <a:p>
            <a:r>
              <a:rPr lang="ru-RU" dirty="0" smtClean="0"/>
              <a:t> </a:t>
            </a:r>
            <a:r>
              <a:rPr lang="ru-RU" dirty="0"/>
              <a:t>Организация профилактических </a:t>
            </a:r>
          </a:p>
          <a:p>
            <a:r>
              <a:rPr lang="ru-RU" dirty="0"/>
              <a:t> мероприятий </a:t>
            </a:r>
          </a:p>
          <a:p>
            <a:r>
              <a:rPr lang="ru-RU" dirty="0"/>
              <a:t> Рациональное питание </a:t>
            </a:r>
          </a:p>
          <a:p>
            <a:r>
              <a:rPr lang="ru-RU" dirty="0"/>
              <a:t> Рациональный режим дня </a:t>
            </a:r>
          </a:p>
          <a:p>
            <a:r>
              <a:rPr lang="ru-RU" dirty="0"/>
              <a:t> </a:t>
            </a:r>
            <a:r>
              <a:rPr lang="ru-RU" dirty="0" err="1"/>
              <a:t>Здоровьесберегающая</a:t>
            </a:r>
            <a:r>
              <a:rPr lang="ru-RU" dirty="0"/>
              <a:t> среда </a:t>
            </a:r>
          </a:p>
          <a:p>
            <a:r>
              <a:rPr lang="ru-RU" dirty="0"/>
              <a:t> Контроль и помощь в обеспечении требований </a:t>
            </a:r>
            <a:r>
              <a:rPr lang="ru-RU" dirty="0" err="1"/>
              <a:t>СаНПиН</a:t>
            </a:r>
            <a:r>
              <a:rPr lang="ru-RU" dirty="0"/>
              <a:t> </a:t>
            </a:r>
          </a:p>
          <a:p>
            <a:endParaRPr lang="ru-RU" dirty="0"/>
          </a:p>
        </p:txBody>
      </p:sp>
    </p:spTree>
    <p:extLst>
      <p:ext uri="{BB962C8B-B14F-4D97-AF65-F5344CB8AC3E}">
        <p14:creationId xmlns:p14="http://schemas.microsoft.com/office/powerpoint/2010/main" xmlns="" val="143636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476672"/>
            <a:ext cx="7389440" cy="5688632"/>
          </a:xfrm>
        </p:spPr>
        <p:txBody>
          <a:bodyPr>
            <a:normAutofit fontScale="85000" lnSpcReduction="20000"/>
          </a:bodyPr>
          <a:lstStyle/>
          <a:p>
            <a:pPr marL="45720" indent="0">
              <a:buNone/>
            </a:pPr>
            <a:r>
              <a:rPr lang="ru-RU" b="1" dirty="0" smtClean="0"/>
              <a:t>2. Физкультурно-оздоровительные технологии </a:t>
            </a:r>
            <a:endParaRPr lang="ru-RU" dirty="0" smtClean="0"/>
          </a:p>
          <a:p>
            <a:r>
              <a:rPr lang="ru-RU" dirty="0" smtClean="0"/>
              <a:t> </a:t>
            </a:r>
            <a:r>
              <a:rPr lang="ru-RU" dirty="0"/>
              <a:t>Двигательный режим </a:t>
            </a:r>
          </a:p>
          <a:p>
            <a:r>
              <a:rPr lang="ru-RU" dirty="0"/>
              <a:t> Динамические паузы </a:t>
            </a:r>
          </a:p>
          <a:p>
            <a:r>
              <a:rPr lang="ru-RU" dirty="0"/>
              <a:t> Закаливание </a:t>
            </a:r>
          </a:p>
          <a:p>
            <a:r>
              <a:rPr lang="ru-RU" dirty="0"/>
              <a:t> Гимнастика </a:t>
            </a:r>
          </a:p>
          <a:p>
            <a:r>
              <a:rPr lang="ru-RU" dirty="0"/>
              <a:t> Подвижные и спортивные игры </a:t>
            </a:r>
          </a:p>
          <a:p>
            <a:r>
              <a:rPr lang="ru-RU" dirty="0"/>
              <a:t> Дни здоровья </a:t>
            </a:r>
          </a:p>
          <a:p>
            <a:r>
              <a:rPr lang="ru-RU" dirty="0"/>
              <a:t> Спортивные развлечения, праздники </a:t>
            </a:r>
          </a:p>
          <a:p>
            <a:pPr marL="45720" indent="0">
              <a:buNone/>
            </a:pPr>
            <a:r>
              <a:rPr lang="ru-RU" b="1" dirty="0"/>
              <a:t>3. Социально-психологические технологии </a:t>
            </a:r>
            <a:r>
              <a:rPr lang="ru-RU" b="1" dirty="0" smtClean="0"/>
              <a:t>– </a:t>
            </a:r>
            <a:r>
              <a:rPr lang="ru-RU" dirty="0"/>
              <a:t>технологии, обеспечивающие психическое и социальное здоровье ребёнка-дошкольника. </a:t>
            </a:r>
          </a:p>
          <a:p>
            <a:r>
              <a:rPr lang="ru-RU" dirty="0"/>
              <a:t> Тренинги </a:t>
            </a:r>
          </a:p>
          <a:p>
            <a:r>
              <a:rPr lang="ru-RU" dirty="0"/>
              <a:t> Релаксация </a:t>
            </a:r>
          </a:p>
          <a:p>
            <a:r>
              <a:rPr lang="ru-RU" dirty="0"/>
              <a:t> Музыкотерапия </a:t>
            </a:r>
          </a:p>
          <a:p>
            <a:r>
              <a:rPr lang="ru-RU" dirty="0"/>
              <a:t> </a:t>
            </a:r>
            <a:r>
              <a:rPr lang="ru-RU" dirty="0" err="1"/>
              <a:t>Психогимнастика</a:t>
            </a:r>
            <a:r>
              <a:rPr lang="ru-RU" dirty="0"/>
              <a:t> </a:t>
            </a:r>
          </a:p>
          <a:p>
            <a:r>
              <a:rPr lang="ru-RU" dirty="0"/>
              <a:t> </a:t>
            </a:r>
            <a:r>
              <a:rPr lang="ru-RU" dirty="0" err="1"/>
              <a:t>Сказкотерапия</a:t>
            </a:r>
            <a:r>
              <a:rPr lang="ru-RU" dirty="0"/>
              <a:t> </a:t>
            </a:r>
          </a:p>
          <a:p>
            <a:r>
              <a:rPr lang="ru-RU" dirty="0"/>
              <a:t> </a:t>
            </a:r>
            <a:r>
              <a:rPr lang="ru-RU" dirty="0" err="1"/>
              <a:t>Рисорография</a:t>
            </a:r>
            <a:r>
              <a:rPr lang="ru-RU" dirty="0"/>
              <a:t> </a:t>
            </a:r>
          </a:p>
          <a:p>
            <a:endParaRPr lang="ru-RU" dirty="0"/>
          </a:p>
        </p:txBody>
      </p:sp>
    </p:spTree>
    <p:extLst>
      <p:ext uri="{BB962C8B-B14F-4D97-AF65-F5344CB8AC3E}">
        <p14:creationId xmlns:p14="http://schemas.microsoft.com/office/powerpoint/2010/main" xmlns="" val="372173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476672"/>
            <a:ext cx="7605464" cy="5976664"/>
          </a:xfrm>
        </p:spPr>
        <p:txBody>
          <a:bodyPr>
            <a:normAutofit fontScale="77500" lnSpcReduction="20000"/>
          </a:bodyPr>
          <a:lstStyle/>
          <a:p>
            <a:pPr marL="45720" indent="0">
              <a:buNone/>
            </a:pPr>
            <a:r>
              <a:rPr lang="ru-RU" b="1" dirty="0"/>
              <a:t>4. Образовательные технологии </a:t>
            </a:r>
            <a:r>
              <a:rPr lang="ru-RU" dirty="0"/>
              <a:t>) - это, прежде всего, технологии воспитания культуры здоровья дошкольников. Предполагает проведение занятий и бесед с дошкольниками о необходимости соблюдения режима дня, о гигиенической и двигательной культуре, о здоровье и средствах его укрепления, функционировании организма и правилах заботы о нём, навыки культуры и здорового образа жизни, знания правил безопасного поведения и разумных действий в непредвиденных ситуациях. </a:t>
            </a:r>
          </a:p>
          <a:p>
            <a:r>
              <a:rPr lang="ru-RU" dirty="0"/>
              <a:t> формирование у ребёнка осознанного отношения к здоровью и жизни, </a:t>
            </a:r>
          </a:p>
          <a:p>
            <a:r>
              <a:rPr lang="ru-RU" dirty="0"/>
              <a:t> накопление знаний о здоровье, </a:t>
            </a:r>
          </a:p>
          <a:p>
            <a:r>
              <a:rPr lang="ru-RU" dirty="0"/>
              <a:t> развитие умений оберегать его. </a:t>
            </a:r>
          </a:p>
          <a:p>
            <a:endParaRPr lang="ru-RU" dirty="0"/>
          </a:p>
          <a:p>
            <a:pPr marL="45720" indent="0">
              <a:buNone/>
            </a:pPr>
            <a:r>
              <a:rPr lang="ru-RU" b="1" dirty="0"/>
              <a:t>5. </a:t>
            </a:r>
            <a:r>
              <a:rPr lang="ru-RU" b="1" dirty="0" err="1"/>
              <a:t>Валеологическое</a:t>
            </a:r>
            <a:r>
              <a:rPr lang="ru-RU" b="1" dirty="0"/>
              <a:t> просвещение родителей</a:t>
            </a:r>
            <a:r>
              <a:rPr lang="ru-RU" dirty="0"/>
              <a:t>. Информационно-просветительская деятельность выражается в </a:t>
            </a:r>
          </a:p>
          <a:p>
            <a:r>
              <a:rPr lang="ru-RU" dirty="0"/>
              <a:t> формировании у родителей здорового образа жизни как ценности, </a:t>
            </a:r>
          </a:p>
          <a:p>
            <a:r>
              <a:rPr lang="ru-RU" dirty="0"/>
              <a:t> в знакомстве родителей с различными формами работы по физическому воспитанию в ДОУ, </a:t>
            </a:r>
          </a:p>
          <a:p>
            <a:r>
              <a:rPr lang="ru-RU" dirty="0"/>
              <a:t> информировании о состоянии здоровья и физическом развитии, об уровне двигательной подготовленности их ребёнка, </a:t>
            </a:r>
          </a:p>
          <a:p>
            <a:r>
              <a:rPr lang="ru-RU" dirty="0"/>
              <a:t> привлечении родителей к участию в различных совместных физкультурных досугах и праздниках. </a:t>
            </a:r>
          </a:p>
          <a:p>
            <a:endParaRPr lang="ru-RU" dirty="0"/>
          </a:p>
        </p:txBody>
      </p:sp>
    </p:spTree>
    <p:extLst>
      <p:ext uri="{BB962C8B-B14F-4D97-AF65-F5344CB8AC3E}">
        <p14:creationId xmlns:p14="http://schemas.microsoft.com/office/powerpoint/2010/main" xmlns="" val="311534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3" y="692696"/>
            <a:ext cx="7046168" cy="792088"/>
          </a:xfrm>
        </p:spPr>
        <p:txBody>
          <a:bodyPr/>
          <a:lstStyle/>
          <a:p>
            <a:pPr marL="0" indent="0" algn="l">
              <a:buNone/>
            </a:pPr>
            <a:r>
              <a:rPr lang="ru-RU" sz="4000" dirty="0" smtClean="0"/>
              <a:t>1. Пальчиковая гимнастика</a:t>
            </a:r>
            <a:endParaRPr lang="ru-RU" sz="4000" dirty="0"/>
          </a:p>
        </p:txBody>
      </p:sp>
      <p:sp>
        <p:nvSpPr>
          <p:cNvPr id="3" name="Объект 2"/>
          <p:cNvSpPr>
            <a:spLocks noGrp="1"/>
          </p:cNvSpPr>
          <p:nvPr>
            <p:ph sz="quarter" idx="13"/>
          </p:nvPr>
        </p:nvSpPr>
        <p:spPr>
          <a:xfrm>
            <a:off x="1143000" y="1340768"/>
            <a:ext cx="6400800" cy="4968552"/>
          </a:xfrm>
        </p:spPr>
        <p:txBody>
          <a:bodyPr>
            <a:normAutofit fontScale="85000" lnSpcReduction="20000"/>
          </a:bodyPr>
          <a:lstStyle/>
          <a:p>
            <a:pPr marL="45720" indent="0">
              <a:buNone/>
            </a:pPr>
            <a:r>
              <a:rPr lang="ru-RU" sz="2600" dirty="0"/>
              <a:t>Для развития мелкой моторики и развлечения детей важно проводить с ними регулярную разминку рук. Учеными было доказано, что именно стимуляция пальцев рук крох способствует развитию речи. Кроме того, она необходима для того, чтобы малыш лучше справлялся с рисованием и письмом и меньше уставал при проведении занятий. Дети 4-5 лет вполне самостоятельно могут делать многие упражнения. Из пальчиков можно предложить сложить очки, сделать зайчика, собачку или маску. Это достаточно простые </a:t>
            </a:r>
            <a:r>
              <a:rPr lang="ru-RU" sz="2600" dirty="0" err="1"/>
              <a:t>здоровьесберегающие</a:t>
            </a:r>
            <a:r>
              <a:rPr lang="ru-RU" sz="2600" dirty="0"/>
              <a:t> педагогические технологии, но их пользу сложно переоценить. Регулярное их использование в саду и дома поможет ребенку развить мелкую моторику и, соответственно, стимулировать речь.</a:t>
            </a:r>
          </a:p>
          <a:p>
            <a:endParaRPr lang="ru-RU" dirty="0"/>
          </a:p>
        </p:txBody>
      </p:sp>
    </p:spTree>
    <p:extLst>
      <p:ext uri="{BB962C8B-B14F-4D97-AF65-F5344CB8AC3E}">
        <p14:creationId xmlns:p14="http://schemas.microsoft.com/office/powerpoint/2010/main" xmlns="" val="183827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dirty="0"/>
          </a:p>
        </p:txBody>
      </p:sp>
      <p:pic>
        <p:nvPicPr>
          <p:cNvPr id="1026" name="Picture 2" descr="D:\Documents\Лисёнина\Фото для презентаций\DSCN2292_resiz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620688"/>
            <a:ext cx="6912768" cy="547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988512"/>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161</TotalTime>
  <Words>2098</Words>
  <Application>Microsoft Office PowerPoint</Application>
  <PresentationFormat>Экран (4:3)</PresentationFormat>
  <Paragraphs>83</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Воздушный поток</vt:lpstr>
      <vt:lpstr>Здоровьесберегающие технологии  в образовательном процессе дошкольного учреждения</vt:lpstr>
      <vt:lpstr>Слайд 2</vt:lpstr>
      <vt:lpstr>Слайд 3</vt:lpstr>
      <vt:lpstr>Слайд 4</vt:lpstr>
      <vt:lpstr>Виды здоровьесберегающих технологий в дошкольном образовании </vt:lpstr>
      <vt:lpstr>Слайд 6</vt:lpstr>
      <vt:lpstr>Слайд 7</vt:lpstr>
      <vt:lpstr>1. Пальчиковая гимнастика</vt:lpstr>
      <vt:lpstr>Слайд 9</vt:lpstr>
      <vt:lpstr>2. Гимнастика для глаз</vt:lpstr>
      <vt:lpstr>Слайд 11</vt:lpstr>
      <vt:lpstr>3. Дыхательная гимнастика</vt:lpstr>
      <vt:lpstr>Слайд 13</vt:lpstr>
      <vt:lpstr>4. Динамические паузы во время занятий</vt:lpstr>
      <vt:lpstr>Слайд 15</vt:lpstr>
      <vt:lpstr>5. Гимнастика пробуждения</vt:lpstr>
      <vt:lpstr>6.Массаж и самомассаж</vt:lpstr>
      <vt:lpstr>7. Музыкотерапия</vt:lpstr>
      <vt:lpstr>8. Сказкотерапия</vt:lpstr>
      <vt:lpstr>Слайд 20</vt:lpstr>
      <vt:lpstr>9. Изотерапия</vt:lpstr>
      <vt:lpstr>Слайд 22</vt:lpstr>
      <vt:lpstr>10.Подвижные игры</vt:lpstr>
      <vt:lpstr>11. Релаксация</vt:lpstr>
      <vt:lpstr>Слайд 25</vt:lpstr>
      <vt:lpstr>12.Занятия по физкультуре</vt:lpstr>
      <vt:lpstr>Слайд 27</vt:lpstr>
      <vt:lpstr>13.Коммуникативные и проблемно-игровые занятия</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Здоровьесберегающие технологии  в образовательном процессе дошкольного учреждения</dc:title>
  <dc:creator>Vitaliy</dc:creator>
  <cp:lastModifiedBy>Разик</cp:lastModifiedBy>
  <cp:revision>43</cp:revision>
  <dcterms:created xsi:type="dcterms:W3CDTF">2016-11-24T17:15:48Z</dcterms:created>
  <dcterms:modified xsi:type="dcterms:W3CDTF">2022-04-04T11:12:25Z</dcterms:modified>
</cp:coreProperties>
</file>